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0.xml" ContentType="application/vnd.openxmlformats-officedocument.presentationml.notesSlide+xml"/>
  <Override PartName="/ppt/notesSlides/notesSlide1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3"/>
  </p:sldMasterIdLst>
  <p:notesMasterIdLst>
    <p:notesMasterId r:id="rId27"/>
  </p:notesMasterIdLst>
  <p:sldIdLst>
    <p:sldId id="274" r:id="rId4"/>
    <p:sldId id="275" r:id="rId5"/>
    <p:sldId id="296" r:id="rId6"/>
    <p:sldId id="276" r:id="rId7"/>
    <p:sldId id="288" r:id="rId8"/>
    <p:sldId id="298" r:id="rId9"/>
    <p:sldId id="277" r:id="rId10"/>
    <p:sldId id="278" r:id="rId11"/>
    <p:sldId id="279" r:id="rId12"/>
    <p:sldId id="280" r:id="rId13"/>
    <p:sldId id="292" r:id="rId14"/>
    <p:sldId id="281" r:id="rId15"/>
    <p:sldId id="295" r:id="rId16"/>
    <p:sldId id="291" r:id="rId17"/>
    <p:sldId id="293" r:id="rId18"/>
    <p:sldId id="282" r:id="rId19"/>
    <p:sldId id="294" r:id="rId20"/>
    <p:sldId id="284" r:id="rId21"/>
    <p:sldId id="290" r:id="rId22"/>
    <p:sldId id="297" r:id="rId23"/>
    <p:sldId id="285" r:id="rId24"/>
    <p:sldId id="286" r:id="rId25"/>
    <p:sldId id="28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sfield, Janet K CIV USARMY HQDA OTJAG (USA)" initials="MJKCUHO(" lastIdx="9" clrIdx="0">
    <p:extLst>
      <p:ext uri="{19B8F6BF-5375-455C-9EA6-DF929625EA0E}">
        <p15:presenceInfo xmlns:p15="http://schemas.microsoft.com/office/powerpoint/2012/main" userId="S-1-5-21-412667653-668731278-4213794525-303280" providerId="AD"/>
      </p:ext>
    </p:extLst>
  </p:cmAuthor>
  <p:cmAuthor id="2" name="Morrison, Bryant C MAJ HQDA OTJAG" initials="MBCMHO" lastIdx="1" clrIdx="1">
    <p:extLst>
      <p:ext uri="{19B8F6BF-5375-455C-9EA6-DF929625EA0E}">
        <p15:presenceInfo xmlns:p15="http://schemas.microsoft.com/office/powerpoint/2012/main" userId="S-1-5-21-412667653-668731278-4213794525-1348121" providerId="AD"/>
      </p:ext>
    </p:extLst>
  </p:cmAuthor>
  <p:cmAuthor id="3" name="Coon, Tammy D CIV USARMY HQDA DCS G-1 (USA)" initials="CTDCUHDG(" lastIdx="14" clrIdx="2">
    <p:extLst>
      <p:ext uri="{19B8F6BF-5375-455C-9EA6-DF929625EA0E}">
        <p15:presenceInfo xmlns:p15="http://schemas.microsoft.com/office/powerpoint/2012/main" userId="S-1-5-21-412667653-668731278-4213794525-309982" providerId="AD"/>
      </p:ext>
    </p:extLst>
  </p:cmAuthor>
  <p:cmAuthor id="4" name="Bevington, Jeffrey P Mr CIV USARMY CAC (USA)" initials="BJPMCUC(" lastIdx="2" clrIdx="3">
    <p:extLst>
      <p:ext uri="{19B8F6BF-5375-455C-9EA6-DF929625EA0E}">
        <p15:presenceInfo xmlns:p15="http://schemas.microsoft.com/office/powerpoint/2012/main" userId="S-1-5-21-3676333592-1006736145-1283606961-90453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84242" autoAdjust="0"/>
  </p:normalViewPr>
  <p:slideViewPr>
    <p:cSldViewPr snapToGrid="0">
      <p:cViewPr varScale="1">
        <p:scale>
          <a:sx n="61" d="100"/>
          <a:sy n="61" d="100"/>
        </p:scale>
        <p:origin x="1290" y="42"/>
      </p:cViewPr>
      <p:guideLst>
        <p:guide orient="horz" pos="81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ustomXml" Target="../customXml/item3.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E14A8-6104-4A3B-A6A8-D24440A4664B}" type="datetimeFigureOut">
              <a:rPr lang="en-US" smtClean="0"/>
              <a:t>7/28/2022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09C670-63E6-498F-BDF8-AA96B516E6D1}" type="slidenum">
              <a:rPr lang="en-US" smtClean="0"/>
              <a:t>‹#›</a:t>
            </a:fld>
            <a:endParaRPr lang="en-US"/>
          </a:p>
        </p:txBody>
      </p:sp>
    </p:spTree>
    <p:extLst>
      <p:ext uri="{BB962C8B-B14F-4D97-AF65-F5344CB8AC3E}">
        <p14:creationId xmlns:p14="http://schemas.microsoft.com/office/powerpoint/2010/main" val="3022203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chemeClr val="accent4">
                    <a:lumMod val="40000"/>
                    <a:lumOff val="60000"/>
                  </a:schemeClr>
                </a:solidFill>
              </a:rPr>
              <a:t>In November 2021, the Secretary</a:t>
            </a:r>
            <a:r>
              <a:rPr lang="en-US" sz="1400" baseline="0" dirty="0">
                <a:solidFill>
                  <a:schemeClr val="accent4">
                    <a:lumMod val="40000"/>
                    <a:lumOff val="60000"/>
                  </a:schemeClr>
                </a:solidFill>
              </a:rPr>
              <a:t> of Army directed commanders at all levels receive updated SHARP Training on sexual assault reporting, response and retaliation procedures no later than 30 September 2022</a:t>
            </a:r>
            <a:r>
              <a:rPr lang="en-US" sz="1400" baseline="0" dirty="0"/>
              <a:t>.  The U.S. Army SHARP Academy was tasked with developing the content and supporting execution as outlined in </a:t>
            </a:r>
            <a:r>
              <a:rPr lang="en-US" sz="1400" b="1" i="0" u="none" strike="noStrike" kern="1200" baseline="0" dirty="0">
                <a:solidFill>
                  <a:schemeClr val="tx1"/>
                </a:solidFill>
                <a:latin typeface="+mn-lt"/>
                <a:ea typeface="+mn-ea"/>
                <a:cs typeface="+mn-cs"/>
              </a:rPr>
              <a:t>HQDA EXORD 110-22 SEXUAL ASSAULT PREVENTION AND RESPONSE </a:t>
            </a:r>
            <a:r>
              <a:rPr lang="en-US" sz="1400" b="0" i="0" u="none" strike="noStrike" kern="1200" baseline="0" dirty="0">
                <a:solidFill>
                  <a:schemeClr val="tx1"/>
                </a:solidFill>
                <a:latin typeface="+mn-lt"/>
                <a:ea typeface="+mn-ea"/>
                <a:cs typeface="+mn-cs"/>
              </a:rPr>
              <a:t>dated 16 February 2022. The intent is to ensure shared understanding and correct application of updated reporting procedures for sexual assault. Leaders are defined as Squad Leader and above, and includes civilian supervisors. The training will be delivered to leaders by their supporting SHARP professionals.</a:t>
            </a:r>
          </a:p>
          <a:p>
            <a:r>
              <a:rPr lang="en-US" sz="1400" b="0" i="0" u="none" strike="noStrike" kern="1200" baseline="0" dirty="0">
                <a:solidFill>
                  <a:schemeClr val="tx1"/>
                </a:solidFill>
                <a:latin typeface="+mn-lt"/>
                <a:ea typeface="+mn-ea"/>
                <a:cs typeface="+mn-cs"/>
              </a:rPr>
              <a:t>Phase 1 is complete once all full time SHARP professionals receive training. SHARP Academy will deliver a series of 6, 90 minute instructional sessions via MS Teams MLT 24 March 2022 for SHARP Program Managers, Full time SARCs and VAs across the Army. </a:t>
            </a:r>
          </a:p>
          <a:p>
            <a:r>
              <a:rPr lang="en-US" sz="1400" b="0" i="0" u="none" strike="noStrike" kern="1200" baseline="0" dirty="0">
                <a:solidFill>
                  <a:schemeClr val="tx1"/>
                </a:solidFill>
                <a:latin typeface="+mn-lt"/>
                <a:ea typeface="+mn-ea"/>
                <a:cs typeface="+mn-cs"/>
              </a:rPr>
              <a:t>Phase 2 begins once all SHARP professionals are trained and will end once all commanders and leaders receive training NLT 24 March 2022.</a:t>
            </a:r>
            <a:endParaRPr lang="en-US" sz="1400" b="0" dirty="0"/>
          </a:p>
        </p:txBody>
      </p:sp>
      <p:sp>
        <p:nvSpPr>
          <p:cNvPr id="4" name="Slide Number Placeholder 3"/>
          <p:cNvSpPr>
            <a:spLocks noGrp="1"/>
          </p:cNvSpPr>
          <p:nvPr>
            <p:ph type="sldNum" sz="quarter" idx="10"/>
          </p:nvPr>
        </p:nvSpPr>
        <p:spPr/>
        <p:txBody>
          <a:bodyPr/>
          <a:lstStyle/>
          <a:p>
            <a:fld id="{F009C670-63E6-498F-BDF8-AA96B516E6D1}" type="slidenum">
              <a:rPr lang="en-US" smtClean="0"/>
              <a:t>2</a:t>
            </a:fld>
            <a:endParaRPr lang="en-US"/>
          </a:p>
        </p:txBody>
      </p:sp>
    </p:spTree>
    <p:extLst>
      <p:ext uri="{BB962C8B-B14F-4D97-AF65-F5344CB8AC3E}">
        <p14:creationId xmlns:p14="http://schemas.microsoft.com/office/powerpoint/2010/main" val="4029625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Commands can change the briefing template and the ranks &amp; names of people in the vignettes.  DO NOT change the briefing content or the vignette story lines.   </a:t>
            </a:r>
            <a:endParaRPr lang="en-US" b="1" dirty="0"/>
          </a:p>
        </p:txBody>
      </p:sp>
    </p:spTree>
    <p:extLst>
      <p:ext uri="{BB962C8B-B14F-4D97-AF65-F5344CB8AC3E}">
        <p14:creationId xmlns:p14="http://schemas.microsoft.com/office/powerpoint/2010/main" val="1687351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i="0" u="none" strike="noStrike" kern="1200" baseline="0" dirty="0">
                <a:solidFill>
                  <a:schemeClr val="tx1"/>
                </a:solidFill>
                <a:latin typeface=" Arial"/>
                <a:ea typeface="+mn-ea"/>
                <a:cs typeface="+mn-cs"/>
              </a:rPr>
              <a:t>Army Policy on Retaliation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No soldier may retaliate against a victim, an alleged victim or another member of the Armed Forces based on that individual’s report of a criminal offense.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All reports of retaliatory behavior must be investigated, including actions against other individuals (for example, family members) intended to harm or influence a Soldier.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Retaliation will be investigated by the DoD Inspector General (IG).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IAW AR 600-20, retaliation against a victim, witness, intervener, SARCs, VAs, or first responders should be referred to a battalion or higher commander to develop a plan to immediately address the issue and forward the plan to the Sexual Assault Review Board (SARB) chair.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IAW DODI 6495.02, service members may request a review from a general or flag officer if they experience retaliation, reprisal, restriction, ostracism, or maltreatment involving an administrative separation within one year of the final disposition of their sexual assault case. </a:t>
            </a:r>
          </a:p>
          <a:p>
            <a:endParaRPr lang="en-US" sz="2000" b="0" i="0" u="none" strike="noStrike" kern="1200" baseline="0" dirty="0">
              <a:solidFill>
                <a:schemeClr val="tx1"/>
              </a:solidFill>
              <a:latin typeface=" Arial"/>
              <a:ea typeface="+mn-ea"/>
              <a:cs typeface="+mn-cs"/>
            </a:endParaRPr>
          </a:p>
          <a:p>
            <a:r>
              <a:rPr lang="en-US" sz="2000" b="0" i="0" u="none" strike="noStrike" kern="1200" baseline="0" dirty="0">
                <a:solidFill>
                  <a:schemeClr val="tx1"/>
                </a:solidFill>
                <a:latin typeface=" Arial"/>
                <a:ea typeface="+mn-ea"/>
                <a:cs typeface="+mn-cs"/>
              </a:rPr>
              <a:t> IAW 6495.02, sexual assault victims have the right to communicate with a general or flag officer if they believe there were impacts to their military career because they reported a sexual assault. </a:t>
            </a:r>
          </a:p>
          <a:p>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12</a:t>
            </a:fld>
            <a:endParaRPr lang="en-US"/>
          </a:p>
        </p:txBody>
      </p:sp>
    </p:spTree>
    <p:extLst>
      <p:ext uri="{BB962C8B-B14F-4D97-AF65-F5344CB8AC3E}">
        <p14:creationId xmlns:p14="http://schemas.microsoft.com/office/powerpoint/2010/main" val="686485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 Arial"/>
                <a:ea typeface="+mn-ea"/>
                <a:cs typeface="+mn-cs"/>
              </a:rPr>
              <a:t>A significant portion of a commander’s required response to an unrestricted report of sexual assault (AR 600-20, Chapter 7-11) are efforts to prevent retaliation.</a:t>
            </a:r>
          </a:p>
          <a:p>
            <a:endParaRPr lang="en-US" sz="1200" b="0" i="0" u="none" strike="noStrike" kern="1200" baseline="0" dirty="0">
              <a:solidFill>
                <a:schemeClr val="tx1"/>
              </a:solidFill>
              <a:latin typeface=" Arial"/>
              <a:ea typeface="+mn-ea"/>
              <a:cs typeface="+mn-cs"/>
            </a:endParaRPr>
          </a:p>
          <a:p>
            <a:r>
              <a:rPr lang="en-US" sz="1200" dirty="0"/>
              <a:t>m. (2) Determine if the victim desires or needs a “no contact” order or an MPO to be issued, particularly if the victim and the subject are assigned to the same command, unit, duty location, or living quarters. Coordination with other commanders may be necessary if the subject is assigned to a different commander. MPOs are an effective tool for commanders to maintain the safety of victims and witnesses. Copies of the DD Form 2873 (Military Protective Order (MPO)) will be provided to the victim, subject, and to the military police for entry into federal databases. </a:t>
            </a:r>
          </a:p>
          <a:p>
            <a:pPr marL="457200" indent="-457200">
              <a:buAutoNum type="alphaLcParenBoth"/>
            </a:pPr>
            <a:r>
              <a:rPr lang="en-US" sz="1200" dirty="0"/>
              <a:t>Ensure that when an MPO has been issued that the protected victim is informed, in a timely manner, of their option to request transfer from the command to which he or she is assigned (see app I for expedited transfer procedures). In addition, the person seeking the MPO will be advised that the MPO is not enforceable by civilian authorities off post. Victims desiring protection off base should be advised to seek a CPO.</a:t>
            </a:r>
          </a:p>
          <a:p>
            <a:pPr marL="457200" indent="-457200">
              <a:buAutoNum type="alphaLcParenBoth"/>
            </a:pPr>
            <a:r>
              <a:rPr lang="en-US" sz="1200" dirty="0"/>
              <a:t>Ensure that appropriate civilian authorities are notified of the issuance of a protective order and the individuals involved in that order in the event an MPO has been issued against a member of the Armed Forces and any individual involved in the order does not reside on a military installation at any time during the duration of the MPO.</a:t>
            </a:r>
          </a:p>
          <a:p>
            <a:pPr marL="0" indent="0">
              <a:buNone/>
            </a:pPr>
            <a:r>
              <a:rPr lang="en-US" sz="1200" dirty="0"/>
              <a:t>(3) Determine the need for temporary reassignment to another unit, duty location, or living quarters on the installation of the victim or the subject being investigated, working with the subject’s commander if different than the victim’s commander, until there is a final legal disposition of the sexual assault report, and/or the victim is no longer in danger.</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n. </a:t>
            </a:r>
            <a:r>
              <a:rPr lang="en-US" sz="1200" dirty="0"/>
              <a:t>(5) Avoid automatic suspension or revocation of a security clearance and/or Army Suitability Program access, understanding that the victim may be satisfactorily treated for his/her related trauma without compromising his/her security clearance or PRP. Consider the negative impact that suspension of a victim’s security clearance or may have on building a climate of trust and confidence in the Army’s sexual assault reporting system, but make final determination based on established national security standards (see AR 50–5 and DoD 5210.42–R). </a:t>
            </a:r>
          </a:p>
          <a:p>
            <a:pPr marL="0" indent="0">
              <a:buNone/>
            </a:pPr>
            <a:r>
              <a:rPr lang="en-US" sz="1200" dirty="0"/>
              <a:t>(6) Remind personnel that discussion of a sexual assault might compromise an investigation. </a:t>
            </a:r>
          </a:p>
          <a:p>
            <a:pPr marL="0" indent="0">
              <a:buNone/>
            </a:pPr>
            <a:r>
              <a:rPr lang="en-US" sz="1200" dirty="0"/>
              <a:t>(7) Do not allow Soldiers to be retaliated against for reporting sexual assault. </a:t>
            </a:r>
          </a:p>
          <a:p>
            <a:pPr marL="0" indent="0">
              <a:buNone/>
            </a:pPr>
            <a:r>
              <a:rPr lang="en-US" sz="1200" dirty="0"/>
              <a:t>(8) Discourage members from participating in gossip or grapevine speculation about the case or investigation. Instruct unit members to wait until all the facts are known and final disposition of the report has occurred before reaching conclusions.</a:t>
            </a:r>
          </a:p>
          <a:p>
            <a:pPr marL="0" indent="0">
              <a:buNone/>
            </a:pPr>
            <a:r>
              <a:rPr lang="en-US" sz="1200" dirty="0"/>
              <a:t>(11) Continuously monitor the unit’s overall climate to ensure neither the victim nor the subject is being ostracized. Take actions to prevent organizational splintering.</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o. </a:t>
            </a:r>
            <a:r>
              <a:rPr lang="en-US" sz="1200" dirty="0"/>
              <a:t>(9) With the benefit of the SARC, servicing legal office legal, and/or investigative advice, determine the need for a MPO Copies of the DD Form 2873 will be provided to the victim and subject.</a:t>
            </a:r>
          </a:p>
          <a:p>
            <a:pPr marL="0" indent="0">
              <a:buNone/>
            </a:pPr>
            <a:r>
              <a:rPr lang="en-US" sz="1200" dirty="0"/>
              <a:t>(10) Monitor the well-being of the subject, particularly for any indications of suicidal ideation and homicidal tendencies, and to ensure appropriate intervention occurs if indicated.</a:t>
            </a:r>
          </a:p>
          <a:p>
            <a:pPr marL="0" indent="0">
              <a:buNone/>
            </a:pPr>
            <a:r>
              <a:rPr lang="en-US" sz="1200" dirty="0"/>
              <a:t>(13) Take appropriate action to prevent retaliation against Soldiers who file complaints or report acts of sexual harassment and sexual assault. </a:t>
            </a:r>
          </a:p>
          <a:p>
            <a:pPr marL="0" indent="0">
              <a:buNone/>
            </a:pPr>
            <a:r>
              <a:rPr lang="en-US" sz="1200" dirty="0"/>
              <a:t>(14) Discourage members from participating in gossip or grapevine speculation about the case or investigation. Instruct unit members to wait until all the facts are known and final disposition of the report has occurred before reaching conclusions. </a:t>
            </a:r>
          </a:p>
          <a:p>
            <a:pPr marL="0" indent="0">
              <a:buNone/>
            </a:pPr>
            <a:r>
              <a:rPr lang="en-US" sz="1200" dirty="0"/>
              <a:t>(15) Remind members that discussion of a sexual assault might compromise an ensuing investigation.</a:t>
            </a:r>
          </a:p>
          <a:p>
            <a:pPr marL="0" indent="0">
              <a:buNone/>
            </a:pPr>
            <a:r>
              <a:rPr lang="en-US" sz="1200" dirty="0"/>
              <a:t> (16) Emphasize that the subject is presumed innocent until proven guilty.</a:t>
            </a:r>
          </a:p>
          <a:p>
            <a:pPr marL="0" indent="0">
              <a:buNone/>
            </a:pPr>
            <a:r>
              <a:rPr lang="en-US" sz="1200" dirty="0"/>
              <a:t>(18) Consider some form of unit training; or have an outside expert address the unit regarding preventive measures, as well as some of the emotional or psychological feelings that may manifest themselves, affect the unit, and require the unit’s response during the course of the investigation. </a:t>
            </a:r>
          </a:p>
          <a:p>
            <a:pPr marL="0" indent="0">
              <a:buNone/>
            </a:pPr>
            <a:r>
              <a:rPr lang="en-US" sz="1200" dirty="0"/>
              <a:t>(19) Continuously monitor the unit’s overall climate to ensure neither the victim nor the subject is being ostracized. Take actions to prevent organizational splintering.</a:t>
            </a:r>
          </a:p>
          <a:p>
            <a:pPr marL="0" indent="0">
              <a:buNone/>
            </a:pPr>
            <a:endParaRPr lang="en-US" sz="1200" dirty="0"/>
          </a:p>
          <a:p>
            <a:pPr marL="0" indent="0">
              <a:buNone/>
            </a:pPr>
            <a:r>
              <a:rPr lang="en-US" sz="1200" dirty="0"/>
              <a:t>AD 2021-16 updates guidance about MPOs</a:t>
            </a:r>
          </a:p>
          <a:p>
            <a:pPr marL="0" indent="0">
              <a:buNone/>
            </a:pPr>
            <a:endParaRPr lang="en-US" sz="1200" dirty="0"/>
          </a:p>
          <a:p>
            <a:pPr marL="0" indent="0">
              <a:buNone/>
            </a:pPr>
            <a:r>
              <a:rPr lang="en-US" sz="1200" dirty="0"/>
              <a:t>b. Military Protective Orders (MPOs). Effective immediately for all sexual harassment and sexual assault complaints, the first O-6 in the subject’s chain of command will, as soon as possible, but no later than six hours after determining an MPO is warranted (such as the presence of a threat of physical harm), ensure that the subject’s commander issues a DD Form 2873 (Military Protective Order) to the Soldier (subject), submits it to the installation Directorate of Emergency Service or Provost Marshal Office (DES/PMO), and provides a copy to the protected individual (victim). </a:t>
            </a:r>
          </a:p>
          <a:p>
            <a:pPr marL="457200" indent="-457200">
              <a:buAutoNum type="arabicParenBoth"/>
            </a:pPr>
            <a:r>
              <a:rPr lang="en-US" sz="1200" dirty="0"/>
              <a:t>MPOs are necessary mechanisms to ensure the safety of Soldiers, Family members, and Civilians who report sexual harassment and/or sexual assault. MPOs, implemented through DD Form 2873, constitute a written lawful order issued by a commander that orders a Soldier to avoid contact with those persons identified in the order. </a:t>
            </a:r>
          </a:p>
          <a:p>
            <a:pPr marL="457200" indent="-457200">
              <a:buAutoNum type="arabicParenBoth"/>
            </a:pPr>
            <a:r>
              <a:rPr lang="en-US" sz="1200" dirty="0"/>
              <a:t> In accordance with reference 1c, MPOs are approved by, “a commanding officer with jurisdiction over the Soldier.” Any commanding officer in the subject’s chain of command has authority to sign MPOs. Commanders will follow all procedures outlined in reference 1e.</a:t>
            </a:r>
          </a:p>
          <a:p>
            <a:pPr marL="457200" indent="-457200">
              <a:buAutoNum type="arabicParenBoth"/>
            </a:pPr>
            <a:r>
              <a:rPr lang="en-US" sz="1200" dirty="0"/>
              <a:t> Commanders must educate complainants to ensure they understand the ramifications of an MPO. Commanders will ensure, to the maximum extent practicable, that complainants and subjects avoid contact in accordance with the MPO.</a:t>
            </a:r>
          </a:p>
          <a:p>
            <a:pPr marL="457200" indent="-457200">
              <a:buAutoNum type="arabicParenBoth"/>
            </a:pPr>
            <a:r>
              <a:rPr lang="en-US" sz="1200" dirty="0"/>
              <a:t>Commanders must inform victims that MPOs may not be enforceable by non-military authorities and advise them of their ability to also seek a civilian protective order (CPO) issued by a judge, magistrate, or other authorized civilian official. Commanders should refer victims to Victim Advocates and the installation Office of the Staff Judge Advocate for assistance in obtaining a CPO. Commanders must also inform the subject of the MPO that violation of the MPO is a violation of Articles 90 and/or 92 of the Uniform Code of Military Justice.</a:t>
            </a:r>
          </a:p>
          <a:p>
            <a:pPr marL="457200" indent="-457200">
              <a:buAutoNum type="arabicParenBoth"/>
            </a:pPr>
            <a:r>
              <a:rPr lang="en-US" sz="1200" dirty="0"/>
              <a:t>Immediately on receipt, the installation DES/PMO will notify the appropriate civilian authorities of the MPO by entering the MPO into the National Crime Information Center (NCIC) Protective Order File. The installation DES/PMO will generate a Law Enforcement Report in the Army Law Enforcement Reporting and Tracking System; MPOs will not be entered into a raw data file. After confirmation that the DES/PMO is not able to enter MPOs in the NCIC system due to State statutes, the PMO/DES will forward the MPO to the United States Army Crime Records Center for entry into NCIC.</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AR 600-20, Appendix H describes the procedures that SARCs are required to take when responding to a report of retaliation.</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If the person reporting retaliation has not signed a DD Form 2910-2 (Retaliation Reporting Statement for Unrestricted Sexual Assault Cases), the SARC will not discuss the retaliation at the SARB.</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Retaliation is also a potential reason to stand up the High Risk Response Team (HRRT). See AR 600-20, Appendix,  F-6.</a:t>
            </a:r>
          </a:p>
          <a:p>
            <a:pPr marL="0" indent="0">
              <a:buNone/>
            </a:pPr>
            <a:endParaRPr lang="en-US" sz="1200" b="0" i="0" u="none" strike="noStrike" kern="1200" baseline="0" dirty="0">
              <a:solidFill>
                <a:schemeClr val="tx1"/>
              </a:solidFill>
              <a:latin typeface=" Arial"/>
              <a:ea typeface="+mn-ea"/>
              <a:cs typeface="+mn-cs"/>
            </a:endParaRPr>
          </a:p>
          <a:p>
            <a:pPr marL="0" indent="0">
              <a:buNone/>
            </a:pPr>
            <a:r>
              <a:rPr lang="en-US" sz="1200" b="0" i="0" u="none" strike="noStrike" kern="1200" baseline="0" dirty="0">
                <a:solidFill>
                  <a:schemeClr val="tx1"/>
                </a:solidFill>
                <a:latin typeface=" Arial"/>
                <a:ea typeface="+mn-ea"/>
                <a:cs typeface="+mn-cs"/>
              </a:rPr>
              <a:t>Retaliation is also a reason for an Expedited Transfer of the Victim (AR 600-20, AR 614-100, AR 614-200).</a:t>
            </a:r>
          </a:p>
          <a:p>
            <a:endParaRPr lang="en-US" dirty="0"/>
          </a:p>
          <a:p>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13</a:t>
            </a:fld>
            <a:endParaRPr lang="en-US"/>
          </a:p>
        </p:txBody>
      </p:sp>
    </p:spTree>
    <p:extLst>
      <p:ext uri="{BB962C8B-B14F-4D97-AF65-F5344CB8AC3E}">
        <p14:creationId xmlns:p14="http://schemas.microsoft.com/office/powerpoint/2010/main" val="3422653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as leaders you understand that there is a lot required of you.  Leadership requires</a:t>
            </a:r>
            <a:r>
              <a:rPr lang="en-US" baseline="0" dirty="0"/>
              <a:t> that you model the behavior you expect your subordinates to emulate. It will require the highlighted attributes and competencies set a climate where retaliation is not accepted.  We also know that this is most easily done in an environment where soldiers and civilians feel connected and part of the team. </a:t>
            </a:r>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14</a:t>
            </a:fld>
            <a:endParaRPr lang="en-US"/>
          </a:p>
        </p:txBody>
      </p:sp>
    </p:spTree>
    <p:extLst>
      <p:ext uri="{BB962C8B-B14F-4D97-AF65-F5344CB8AC3E}">
        <p14:creationId xmlns:p14="http://schemas.microsoft.com/office/powerpoint/2010/main" val="42602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Commands can change the briefing template and the ranks &amp; names of people in the vignettes.  DO NOT change the briefing content or the vignette story lines. </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15</a:t>
            </a:fld>
            <a:endParaRPr lang="en-US"/>
          </a:p>
        </p:txBody>
      </p:sp>
    </p:spTree>
    <p:extLst>
      <p:ext uri="{BB962C8B-B14F-4D97-AF65-F5344CB8AC3E}">
        <p14:creationId xmlns:p14="http://schemas.microsoft.com/office/powerpoint/2010/main" val="3702111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by no means an exhaustive</a:t>
            </a:r>
            <a:r>
              <a:rPr lang="en-US" baseline="0" dirty="0"/>
              <a:t> list.  Always look for new and creative ways to get the word out. </a:t>
            </a:r>
          </a:p>
          <a:p>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16</a:t>
            </a:fld>
            <a:endParaRPr lang="en-US"/>
          </a:p>
        </p:txBody>
      </p:sp>
    </p:spTree>
    <p:extLst>
      <p:ext uri="{BB962C8B-B14F-4D97-AF65-F5344CB8AC3E}">
        <p14:creationId xmlns:p14="http://schemas.microsoft.com/office/powerpoint/2010/main" val="1041583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ARD has provided these to</a:t>
            </a:r>
            <a:r>
              <a:rPr lang="en-US" baseline="0" dirty="0"/>
              <a:t> assist in getting the information out there. </a:t>
            </a:r>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17</a:t>
            </a:fld>
            <a:endParaRPr lang="en-US"/>
          </a:p>
        </p:txBody>
      </p:sp>
    </p:spTree>
    <p:extLst>
      <p:ext uri="{BB962C8B-B14F-4D97-AF65-F5344CB8AC3E}">
        <p14:creationId xmlns:p14="http://schemas.microsoft.com/office/powerpoint/2010/main" val="4212376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means that a victim still has</a:t>
            </a:r>
            <a:r>
              <a:rPr lang="en-US" sz="1400" baseline="0" dirty="0"/>
              <a:t> a restricted reporting option even if the sexual assault has been inadvertently or previously disclosed to command by the victim, suspect, or third party; the matter has been reported to law enforcement, to include CID, by anyone other than the victim; or an investigation is initiated, in progress, or closed. </a:t>
            </a:r>
            <a:endParaRPr lang="en-US" sz="1400" dirty="0"/>
          </a:p>
        </p:txBody>
      </p:sp>
      <p:sp>
        <p:nvSpPr>
          <p:cNvPr id="4" name="Slide Number Placeholder 3"/>
          <p:cNvSpPr>
            <a:spLocks noGrp="1"/>
          </p:cNvSpPr>
          <p:nvPr>
            <p:ph type="sldNum" sz="quarter" idx="10"/>
          </p:nvPr>
        </p:nvSpPr>
        <p:spPr/>
        <p:txBody>
          <a:bodyPr/>
          <a:lstStyle/>
          <a:p>
            <a:fld id="{F009C670-63E6-498F-BDF8-AA96B516E6D1}" type="slidenum">
              <a:rPr lang="en-US" smtClean="0"/>
              <a:t>18</a:t>
            </a:fld>
            <a:endParaRPr lang="en-US"/>
          </a:p>
        </p:txBody>
      </p:sp>
    </p:spTree>
    <p:extLst>
      <p:ext uri="{BB962C8B-B14F-4D97-AF65-F5344CB8AC3E}">
        <p14:creationId xmlns:p14="http://schemas.microsoft.com/office/powerpoint/2010/main" val="746373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victim fills out a DD Form 2910 electing  a restricted reporting option, additional information provided by the victim, or obtained from the victim (including the Sexual Assault Forensic Examination (SAFE), the SARC, SAPR VA or Healthcare) after the DD Form 2910 has been completed shall remain confidential and not be disclosed to Military Law Enforcement (to include CID) or command. CID completes the 540K declination form with the 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 Arial"/>
              </a:rPr>
              <a:t> Note: If the victim chooses a restricted report after disclosing to command, the case is entered into </a:t>
            </a:r>
            <a:r>
              <a:rPr lang="en-US" dirty="0" err="1">
                <a:latin typeface=" Arial"/>
              </a:rPr>
              <a:t>DSAID</a:t>
            </a:r>
            <a:r>
              <a:rPr lang="en-US" dirty="0">
                <a:latin typeface=" Arial"/>
              </a:rPr>
              <a:t> twice. Once as a restricted report and once as an “Open with Limited” for the independent investigation. If the victim later decides to change to an unrestricted report on the DD Form 2910, then the two DSAID entries will be merged. </a:t>
            </a:r>
          </a:p>
        </p:txBody>
      </p:sp>
      <p:sp>
        <p:nvSpPr>
          <p:cNvPr id="4" name="Slide Number Placeholder 3"/>
          <p:cNvSpPr>
            <a:spLocks noGrp="1"/>
          </p:cNvSpPr>
          <p:nvPr>
            <p:ph type="sldNum" sz="quarter" idx="10"/>
          </p:nvPr>
        </p:nvSpPr>
        <p:spPr/>
        <p:txBody>
          <a:bodyPr/>
          <a:lstStyle/>
          <a:p>
            <a:fld id="{F009C670-63E6-498F-BDF8-AA96B516E6D1}" type="slidenum">
              <a:rPr lang="en-US" smtClean="0"/>
              <a:t>19</a:t>
            </a:fld>
            <a:endParaRPr lang="en-US"/>
          </a:p>
        </p:txBody>
      </p:sp>
    </p:spTree>
    <p:extLst>
      <p:ext uri="{BB962C8B-B14F-4D97-AF65-F5344CB8AC3E}">
        <p14:creationId xmlns:p14="http://schemas.microsoft.com/office/powerpoint/2010/main" val="1478226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Management includes the SARB.</a:t>
            </a:r>
          </a:p>
          <a:p>
            <a:endParaRPr lang="en-US" dirty="0"/>
          </a:p>
          <a:p>
            <a:r>
              <a:rPr lang="en-US" dirty="0"/>
              <a:t>DD Form 2910-2</a:t>
            </a:r>
          </a:p>
        </p:txBody>
      </p:sp>
      <p:sp>
        <p:nvSpPr>
          <p:cNvPr id="4" name="Slide Number Placeholder 3"/>
          <p:cNvSpPr>
            <a:spLocks noGrp="1"/>
          </p:cNvSpPr>
          <p:nvPr>
            <p:ph type="sldNum" sz="quarter" idx="10"/>
          </p:nvPr>
        </p:nvSpPr>
        <p:spPr/>
        <p:txBody>
          <a:bodyPr/>
          <a:lstStyle/>
          <a:p>
            <a:fld id="{F009C670-63E6-498F-BDF8-AA96B516E6D1}" type="slidenum">
              <a:rPr lang="en-US" smtClean="0"/>
              <a:t>20</a:t>
            </a:fld>
            <a:endParaRPr lang="en-US"/>
          </a:p>
        </p:txBody>
      </p:sp>
    </p:spTree>
    <p:extLst>
      <p:ext uri="{BB962C8B-B14F-4D97-AF65-F5344CB8AC3E}">
        <p14:creationId xmlns:p14="http://schemas.microsoft.com/office/powerpoint/2010/main" val="2089163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training has</a:t>
            </a:r>
            <a:r>
              <a:rPr lang="en-US" baseline="0" dirty="0"/>
              <a:t> been directed as part of 10 Nov 2021 OSD memorandums.  Training requires commanders and leaders to explain to t</a:t>
            </a:r>
            <a:r>
              <a:rPr lang="en-US" sz="1050" u="none" strike="noStrike" kern="1200" cap="none" dirty="0">
                <a:solidFill>
                  <a:schemeClr val="tx1"/>
                </a:solidFill>
                <a:effectLst/>
                <a:latin typeface="+mn-lt"/>
                <a:ea typeface="+mn-ea"/>
                <a:cs typeface="+mn-cs"/>
              </a:rPr>
              <a:t>heir subordinates what is the appropriate, professional response by the chain of command at every level (officer and enlisted),</a:t>
            </a:r>
            <a:r>
              <a:rPr lang="en-US" sz="1050" u="none" strike="noStrike" kern="1200" cap="none" baseline="0" dirty="0">
                <a:solidFill>
                  <a:schemeClr val="tx1"/>
                </a:solidFill>
                <a:effectLst/>
                <a:latin typeface="+mn-lt"/>
                <a:ea typeface="+mn-ea"/>
                <a:cs typeface="+mn-cs"/>
              </a:rPr>
              <a:t> provide training on</a:t>
            </a:r>
            <a:r>
              <a:rPr lang="en-US" sz="1050" u="none" strike="noStrike" kern="1200" cap="none" dirty="0">
                <a:solidFill>
                  <a:schemeClr val="tx1"/>
                </a:solidFill>
                <a:effectLst/>
                <a:latin typeface="+mn-lt"/>
                <a:ea typeface="+mn-ea"/>
                <a:cs typeface="+mn-cs"/>
              </a:rPr>
              <a:t> incidents of retaliation, reprisal, ostracism, and maltreatment with</a:t>
            </a:r>
            <a:r>
              <a:rPr lang="en-US" sz="1050" u="none" strike="noStrike" kern="1200" cap="none" baseline="0" dirty="0">
                <a:solidFill>
                  <a:schemeClr val="tx1"/>
                </a:solidFill>
                <a:effectLst/>
                <a:latin typeface="+mn-lt"/>
                <a:ea typeface="+mn-ea"/>
                <a:cs typeface="+mn-cs"/>
              </a:rPr>
              <a:t> </a:t>
            </a:r>
            <a:r>
              <a:rPr lang="en-US" sz="1050" u="none" strike="noStrike" kern="1200" cap="none" dirty="0">
                <a:solidFill>
                  <a:schemeClr val="tx1"/>
                </a:solidFill>
                <a:effectLst/>
                <a:latin typeface="+mn-lt"/>
                <a:ea typeface="+mn-ea"/>
                <a:cs typeface="+mn-cs"/>
              </a:rPr>
              <a:t>scenarios to facilitate discussion of appropriate behavior, to include mitigating potential resentment of peers towards victims, bystanders, or witnesses who report a sexual assault. Commanders shall receive training so they also can explain how to prevent retaliation, reprisal, ostracism, and maltreatment in a unit after a report of an alleged sexual assault.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u="none" strike="noStrike" kern="1200" cap="none"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u="none" strike="noStrike" kern="1200" cap="none" dirty="0">
                <a:solidFill>
                  <a:srgbClr val="FF0000"/>
                </a:solidFill>
                <a:effectLst/>
                <a:latin typeface="+mn-lt"/>
                <a:ea typeface="+mn-ea"/>
                <a:cs typeface="+mn-cs"/>
              </a:rPr>
              <a:t>Change to what's</a:t>
            </a:r>
            <a:r>
              <a:rPr lang="en-US" sz="1050" b="1" u="none" strike="noStrike" kern="1200" cap="none" baseline="0" dirty="0">
                <a:solidFill>
                  <a:srgbClr val="FF0000"/>
                </a:solidFill>
                <a:effectLst/>
                <a:latin typeface="+mn-lt"/>
                <a:ea typeface="+mn-ea"/>
                <a:cs typeface="+mn-cs"/>
              </a:rPr>
              <a:t> written in the </a:t>
            </a:r>
            <a:r>
              <a:rPr lang="en-US" sz="1050" b="1" u="none" strike="noStrike" kern="1200" cap="none" baseline="0" dirty="0" err="1">
                <a:solidFill>
                  <a:srgbClr val="FF0000"/>
                </a:solidFill>
                <a:effectLst/>
                <a:latin typeface="+mn-lt"/>
                <a:ea typeface="+mn-ea"/>
                <a:cs typeface="+mn-cs"/>
              </a:rPr>
              <a:t>EXORD</a:t>
            </a:r>
            <a:r>
              <a:rPr lang="en-US" sz="1050" b="1" u="none" strike="noStrike" kern="1200" cap="none" baseline="0" dirty="0">
                <a:solidFill>
                  <a:srgbClr val="FF0000"/>
                </a:solidFill>
                <a:effectLst/>
                <a:latin typeface="+mn-lt"/>
                <a:ea typeface="+mn-ea"/>
                <a:cs typeface="+mn-cs"/>
              </a:rPr>
              <a:t> - </a:t>
            </a:r>
            <a:r>
              <a:rPr lang="en-US" sz="1050" b="1" u="none" strike="noStrike" kern="1200" cap="none" dirty="0">
                <a:solidFill>
                  <a:srgbClr val="FF0000"/>
                </a:solidFill>
                <a:effectLst/>
                <a:latin typeface="+mn-lt"/>
                <a:ea typeface="+mn-ea"/>
                <a:cs typeface="+mn-cs"/>
              </a:rPr>
              <a:t>Training can be executed in small</a:t>
            </a:r>
            <a:r>
              <a:rPr lang="en-US" sz="1050" b="1" u="none" strike="noStrike" kern="1200" cap="none" baseline="0" dirty="0">
                <a:solidFill>
                  <a:srgbClr val="FF0000"/>
                </a:solidFill>
                <a:effectLst/>
                <a:latin typeface="+mn-lt"/>
                <a:ea typeface="+mn-ea"/>
                <a:cs typeface="+mn-cs"/>
              </a:rPr>
              <a:t> group forums or </a:t>
            </a:r>
            <a:r>
              <a:rPr lang="en-US" sz="1050" b="1" u="none" strike="noStrike" kern="1200" cap="none" baseline="0" dirty="0" err="1">
                <a:solidFill>
                  <a:srgbClr val="FF0000"/>
                </a:solidFill>
                <a:effectLst/>
                <a:latin typeface="+mn-lt"/>
                <a:ea typeface="+mn-ea"/>
                <a:cs typeface="+mn-cs"/>
              </a:rPr>
              <a:t>deskside</a:t>
            </a:r>
            <a:r>
              <a:rPr lang="en-US" sz="1050" b="1" u="none" strike="noStrike" kern="1200" cap="none" baseline="0" dirty="0">
                <a:solidFill>
                  <a:srgbClr val="FF0000"/>
                </a:solidFill>
                <a:effectLst/>
                <a:latin typeface="+mn-lt"/>
                <a:ea typeface="+mn-ea"/>
                <a:cs typeface="+mn-cs"/>
              </a:rPr>
              <a:t> training.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u="none" strike="noStrike" kern="1200" cap="none" baseline="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u="none" strike="noStrike" kern="1200" cap="none" baseline="0" dirty="0">
                <a:solidFill>
                  <a:srgbClr val="FF0000"/>
                </a:solidFill>
                <a:effectLst/>
                <a:latin typeface="+mn-lt"/>
                <a:ea typeface="+mn-ea"/>
                <a:cs typeface="+mn-cs"/>
              </a:rPr>
              <a:t>Leader for this task is defined as SL and Above to include Civilian Supervisors.  Commanders have the latitude to expand the requirement for all Leaders, etc.  </a:t>
            </a:r>
            <a:endParaRPr lang="en-US" sz="1200" b="1" u="sng" kern="1200" cap="all" dirty="0">
              <a:solidFill>
                <a:srgbClr val="FF0000"/>
              </a:solidFill>
              <a:effectLst/>
              <a:latin typeface="+mn-lt"/>
              <a:ea typeface="+mn-ea"/>
              <a:cs typeface="+mn-cs"/>
            </a:endParaRP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009C670-63E6-498F-BDF8-AA96B516E6D1}" type="slidenum">
              <a:rPr lang="en-US" smtClean="0"/>
              <a:t>3</a:t>
            </a:fld>
            <a:endParaRPr lang="en-US"/>
          </a:p>
        </p:txBody>
      </p:sp>
    </p:spTree>
    <p:extLst>
      <p:ext uri="{BB962C8B-B14F-4D97-AF65-F5344CB8AC3E}">
        <p14:creationId xmlns:p14="http://schemas.microsoft.com/office/powerpoint/2010/main" val="1164824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in doubt, call your SARC!!!! </a:t>
            </a:r>
            <a:r>
              <a:rPr lang="en-US" b="1" dirty="0"/>
              <a:t> DO</a:t>
            </a:r>
            <a:r>
              <a:rPr lang="en-US" b="1" baseline="0" dirty="0"/>
              <a:t> NOT INVESTIGATE !!!!</a:t>
            </a:r>
          </a:p>
          <a:p>
            <a:endParaRPr lang="en-US" b="1" baseline="0" dirty="0"/>
          </a:p>
          <a:p>
            <a:r>
              <a:rPr lang="en-US" b="0" baseline="0" dirty="0"/>
              <a:t>Is the victim does not make an Unrestricted Report, commanders will:</a:t>
            </a:r>
          </a:p>
          <a:p>
            <a:r>
              <a:rPr lang="en-US" b="0" dirty="0"/>
              <a:t>(a) Not ask the SARC or VA about the Restricted Report.</a:t>
            </a:r>
          </a:p>
          <a:p>
            <a:r>
              <a:rPr lang="en-US" b="0" dirty="0"/>
              <a:t>(b) Not seek to speak to the victim about the sexual assault.</a:t>
            </a:r>
          </a:p>
        </p:txBody>
      </p:sp>
      <p:sp>
        <p:nvSpPr>
          <p:cNvPr id="4" name="Slide Number Placeholder 3"/>
          <p:cNvSpPr>
            <a:spLocks noGrp="1"/>
          </p:cNvSpPr>
          <p:nvPr>
            <p:ph type="sldNum" sz="quarter" idx="10"/>
          </p:nvPr>
        </p:nvSpPr>
        <p:spPr/>
        <p:txBody>
          <a:bodyPr/>
          <a:lstStyle/>
          <a:p>
            <a:fld id="{F009C670-63E6-498F-BDF8-AA96B516E6D1}" type="slidenum">
              <a:rPr lang="en-US" smtClean="0"/>
              <a:t>21</a:t>
            </a:fld>
            <a:endParaRPr lang="en-US"/>
          </a:p>
        </p:txBody>
      </p:sp>
    </p:spTree>
    <p:extLst>
      <p:ext uri="{BB962C8B-B14F-4D97-AF65-F5344CB8AC3E}">
        <p14:creationId xmlns:p14="http://schemas.microsoft.com/office/powerpoint/2010/main" val="399666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AR 600-20 for further information</a:t>
            </a:r>
          </a:p>
        </p:txBody>
      </p:sp>
      <p:sp>
        <p:nvSpPr>
          <p:cNvPr id="4" name="Slide Number Placeholder 3"/>
          <p:cNvSpPr>
            <a:spLocks noGrp="1"/>
          </p:cNvSpPr>
          <p:nvPr>
            <p:ph type="sldNum" sz="quarter" idx="10"/>
          </p:nvPr>
        </p:nvSpPr>
        <p:spPr/>
        <p:txBody>
          <a:bodyPr/>
          <a:lstStyle/>
          <a:p>
            <a:fld id="{F009C670-63E6-498F-BDF8-AA96B516E6D1}" type="slidenum">
              <a:rPr lang="en-US" smtClean="0"/>
              <a:t>4</a:t>
            </a:fld>
            <a:endParaRPr lang="en-US"/>
          </a:p>
        </p:txBody>
      </p:sp>
    </p:spTree>
    <p:extLst>
      <p:ext uri="{BB962C8B-B14F-4D97-AF65-F5344CB8AC3E}">
        <p14:creationId xmlns:p14="http://schemas.microsoft.com/office/powerpoint/2010/main" val="2800420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State:</a:t>
            </a:r>
            <a:r>
              <a:rPr lang="en-US" sz="1200" kern="1200" dirty="0">
                <a:solidFill>
                  <a:schemeClr val="tx1"/>
                </a:solidFill>
                <a:effectLst/>
                <a:latin typeface="+mn-lt"/>
                <a:ea typeface="+mn-ea"/>
                <a:cs typeface="+mn-cs"/>
              </a:rPr>
              <a:t> Retaliation: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1. It is Illegal, impermissible, or hostile actions.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2. It is perpetrated by the chain of command, peers, or co-workers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3. It is directed towards an individual suspected of making a protected communication like a Sexual Assault/ Harassment or other crime report; being a victim, witness, or intervener; or being a SARC/ VA.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There are three categories of Retaliation: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1. Reprisal: Taking or threatening to take an adverse or unfavorable personnel  action, or withholding or threatening to withhold a favorable personnel action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2.  Ostracism: Excluding from social acceptance, privilege, or friendship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3.  Acts of cruelty, oppression or maltreatment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DoD Directive 7050.06, Military Whistle Blower Protection Act, Section E2.10, protects Soldiers and DoD Civilians from acts of reprisal.</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This document is another resource available to the SARC, VA, Commander, and other SHARP personnel.</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NOTE:</a:t>
            </a:r>
            <a:r>
              <a:rPr lang="en-US" sz="1200" b="1" kern="1200" baseline="0" dirty="0">
                <a:solidFill>
                  <a:schemeClr val="tx1"/>
                </a:solidFill>
                <a:effectLst/>
                <a:latin typeface="+mn-lt"/>
                <a:ea typeface="+mn-ea"/>
                <a:cs typeface="+mn-cs"/>
              </a:rPr>
              <a:t>  </a:t>
            </a:r>
            <a:r>
              <a:rPr lang="en-US" sz="1200" b="0" kern="1200" baseline="0" dirty="0">
                <a:solidFill>
                  <a:schemeClr val="tx1"/>
                </a:solidFill>
                <a:effectLst/>
                <a:latin typeface="+mn-lt"/>
                <a:ea typeface="+mn-ea"/>
                <a:cs typeface="+mn-cs"/>
              </a:rPr>
              <a:t>Inherently criminal acts that meet the intent and definition of retaliation (</a:t>
            </a:r>
            <a:r>
              <a:rPr lang="en-US" sz="1200" b="0" kern="1200" baseline="0" dirty="0" err="1">
                <a:solidFill>
                  <a:schemeClr val="tx1"/>
                </a:solidFill>
                <a:effectLst/>
                <a:latin typeface="+mn-lt"/>
                <a:ea typeface="+mn-ea"/>
                <a:cs typeface="+mn-cs"/>
              </a:rPr>
              <a:t>ie</a:t>
            </a:r>
            <a:r>
              <a:rPr lang="en-US" sz="1200" b="0" kern="1200" baseline="0" dirty="0">
                <a:solidFill>
                  <a:schemeClr val="tx1"/>
                </a:solidFill>
                <a:effectLst/>
                <a:latin typeface="+mn-lt"/>
                <a:ea typeface="+mn-ea"/>
                <a:cs typeface="+mn-cs"/>
              </a:rPr>
              <a:t>, assault, property damage) should be reported to and addressed by CID.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Protected communication (Military Whistleblower Protection Act)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Protected communication is: "A lawful communication to any member of the chain of command, a Member of Congress, an IG or any member of a DoD audit, inspection, or law-enforcement organization, including any office or command official designated to receive MEO complaints from Soldiers in which a military member makes a complaint or discloses information that he or she reasonably believes evidences a violation of law or regulation, gross mismanagement, a gross waste of funds, a gross abuse of authority, or a substantial and specific danger to public health or safety." Reference AR 600-20, Army Command Policy, Glossary, page 210, 24 July 2020</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AR 600-20, Chapter 7</a:t>
            </a:r>
          </a:p>
          <a:p>
            <a:endParaRPr lang="en-US" sz="1200" kern="1200" dirty="0">
              <a:solidFill>
                <a:schemeClr val="tx1"/>
              </a:solidFill>
              <a:effectLst/>
              <a:latin typeface="+mn-lt"/>
              <a:ea typeface="+mn-ea"/>
              <a:cs typeface="+mn-cs"/>
            </a:endParaRPr>
          </a:p>
          <a:p>
            <a:r>
              <a:rPr lang="en-US" dirty="0"/>
              <a:t>The CG, USACIDC will—</a:t>
            </a:r>
          </a:p>
          <a:p>
            <a:r>
              <a:rPr lang="en-US" dirty="0"/>
              <a:t>(8) Ensure when USACIDC initiates a sexual assault investigation, it also initiates and conducts subsequent investigations related to suspected retaliation against the sexual assault victim, witnesses, and bystanders who intervened, in accordance with </a:t>
            </a:r>
            <a:r>
              <a:rPr lang="en-US" dirty="0" err="1"/>
              <a:t>DoDI</a:t>
            </a:r>
            <a:r>
              <a:rPr lang="en-US" dirty="0"/>
              <a:t> 5505.18, including physical assaults threats and damage to property.</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AFE2D8-36CE-4246-B38E-1EAE36E45268}" type="slidenum">
              <a:rPr lang="en-US" smtClean="0"/>
              <a:t>5</a:t>
            </a:fld>
            <a:endParaRPr lang="en-US"/>
          </a:p>
        </p:txBody>
      </p:sp>
    </p:spTree>
    <p:extLst>
      <p:ext uri="{BB962C8B-B14F-4D97-AF65-F5344CB8AC3E}">
        <p14:creationId xmlns:p14="http://schemas.microsoft.com/office/powerpoint/2010/main" val="43118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Inherently criminal behavior will be investigated by CID.</a:t>
            </a:r>
          </a:p>
          <a:p>
            <a:r>
              <a:rPr lang="en-US" dirty="0"/>
              <a:t>Can sign a DD Form 2910-2 and have the retaliation discussed at the SARB.</a:t>
            </a:r>
          </a:p>
          <a:p>
            <a:r>
              <a:rPr lang="en-US" dirty="0"/>
              <a:t>Can report reprisal to the IG.</a:t>
            </a:r>
          </a:p>
        </p:txBody>
      </p:sp>
      <p:sp>
        <p:nvSpPr>
          <p:cNvPr id="4" name="Slide Number Placeholder 3"/>
          <p:cNvSpPr>
            <a:spLocks noGrp="1"/>
          </p:cNvSpPr>
          <p:nvPr>
            <p:ph type="sldNum" sz="quarter" idx="10"/>
          </p:nvPr>
        </p:nvSpPr>
        <p:spPr/>
        <p:txBody>
          <a:bodyPr/>
          <a:lstStyle/>
          <a:p>
            <a:fld id="{F009C670-63E6-498F-BDF8-AA96B516E6D1}" type="slidenum">
              <a:rPr lang="en-US" smtClean="0"/>
              <a:t>6</a:t>
            </a:fld>
            <a:endParaRPr lang="en-US"/>
          </a:p>
        </p:txBody>
      </p:sp>
    </p:spTree>
    <p:extLst>
      <p:ext uri="{BB962C8B-B14F-4D97-AF65-F5344CB8AC3E}">
        <p14:creationId xmlns:p14="http://schemas.microsoft.com/office/powerpoint/2010/main" val="371120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personal action.  Above list is not all inclusive.</a:t>
            </a:r>
          </a:p>
        </p:txBody>
      </p:sp>
    </p:spTree>
    <p:extLst>
      <p:ext uri="{BB962C8B-B14F-4D97-AF65-F5344CB8AC3E}">
        <p14:creationId xmlns:p14="http://schemas.microsoft.com/office/powerpoint/2010/main" val="1755170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Ostracism – defined as excluding from social acceptance, privilege or friendship a victim or other member of the Armed Forces because: </a:t>
            </a:r>
          </a:p>
          <a:p>
            <a:r>
              <a:rPr lang="en-US" sz="1200" b="0" i="0" u="none" strike="noStrike" kern="1200" baseline="0" dirty="0">
                <a:solidFill>
                  <a:schemeClr val="tx1"/>
                </a:solidFill>
                <a:latin typeface="+mn-lt"/>
                <a:ea typeface="+mn-ea"/>
                <a:cs typeface="+mn-cs"/>
              </a:rPr>
              <a:t>(a) The individual reported a criminal offense; </a:t>
            </a:r>
          </a:p>
          <a:p>
            <a:r>
              <a:rPr lang="en-US" sz="1200" b="0" i="0" u="none" strike="noStrike" kern="1200" baseline="0" dirty="0">
                <a:solidFill>
                  <a:schemeClr val="tx1"/>
                </a:solidFill>
                <a:latin typeface="+mn-lt"/>
                <a:ea typeface="+mn-ea"/>
                <a:cs typeface="+mn-cs"/>
              </a:rPr>
              <a:t>(b) The individual was believed to have reported a criminal offense; and </a:t>
            </a:r>
          </a:p>
          <a:p>
            <a:r>
              <a:rPr lang="en-US" sz="1200" b="0" i="0" u="none" strike="noStrike" kern="1200" baseline="0" dirty="0">
                <a:solidFill>
                  <a:schemeClr val="tx1"/>
                </a:solidFill>
                <a:latin typeface="+mn-lt"/>
                <a:ea typeface="+mn-ea"/>
                <a:cs typeface="+mn-cs"/>
              </a:rPr>
              <a:t>(c) The ostracism was motivated by the intent to discourage reporting of a criminal offense or otherwise to discourage the due administration of justice; and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Acts of cruelty, oppression, or maltreatment committed against a victim, an alleged victim or another member of the Armed Forces by peers or other persons, because the individual reported a criminal offense or was believed to have reported a criminal offense. </a:t>
            </a:r>
            <a:endParaRPr lang="en-US" dirty="0"/>
          </a:p>
        </p:txBody>
      </p:sp>
      <p:sp>
        <p:nvSpPr>
          <p:cNvPr id="4" name="Slide Number Placeholder 3"/>
          <p:cNvSpPr>
            <a:spLocks noGrp="1"/>
          </p:cNvSpPr>
          <p:nvPr>
            <p:ph type="sldNum" sz="quarter" idx="10"/>
          </p:nvPr>
        </p:nvSpPr>
        <p:spPr/>
        <p:txBody>
          <a:bodyPr/>
          <a:lstStyle/>
          <a:p>
            <a:fld id="{F009C670-63E6-498F-BDF8-AA96B516E6D1}" type="slidenum">
              <a:rPr lang="en-US" smtClean="0"/>
              <a:t>8</a:t>
            </a:fld>
            <a:endParaRPr lang="en-US"/>
          </a:p>
        </p:txBody>
      </p:sp>
    </p:spTree>
    <p:extLst>
      <p:ext uri="{BB962C8B-B14F-4D97-AF65-F5344CB8AC3E}">
        <p14:creationId xmlns:p14="http://schemas.microsoft.com/office/powerpoint/2010/main" val="846582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3993" rtl="0" eaLnBrk="1" fontAlgn="auto" latinLnBrk="0" hangingPunct="1">
              <a:lnSpc>
                <a:spcPct val="100000"/>
              </a:lnSpc>
              <a:spcBef>
                <a:spcPts val="0"/>
              </a:spcBef>
              <a:spcAft>
                <a:spcPts val="0"/>
              </a:spcAft>
              <a:buClrTx/>
              <a:buSzTx/>
              <a:buFontTx/>
              <a:buNone/>
              <a:tabLst/>
              <a:defRPr/>
            </a:pPr>
            <a:r>
              <a:rPr lang="en-US" dirty="0"/>
              <a:t>Vignette taken from LTG Darpino’s slide deck from 2015 SAAPM</a:t>
            </a:r>
            <a:r>
              <a:rPr lang="en-US" baseline="0" dirty="0"/>
              <a:t> Conference</a:t>
            </a:r>
            <a:endParaRPr lang="en-US" dirty="0"/>
          </a:p>
          <a:p>
            <a:endParaRPr lang="en-US" dirty="0"/>
          </a:p>
          <a:p>
            <a:r>
              <a:rPr lang="en-US" sz="1200" b="1" kern="1200" dirty="0">
                <a:solidFill>
                  <a:schemeClr val="tx1"/>
                </a:solidFill>
                <a:effectLst/>
                <a:latin typeface="+mn-lt"/>
                <a:ea typeface="+mn-ea"/>
                <a:cs typeface="+mn-cs"/>
              </a:rPr>
              <a:t>Commands can change the briefing template and the ranks &amp; names of people in the vignettes.  DO NOT change the briefing content or the vignette story lines.   </a:t>
            </a:r>
            <a:endParaRPr lang="en-US" b="1" dirty="0"/>
          </a:p>
        </p:txBody>
      </p:sp>
    </p:spTree>
    <p:extLst>
      <p:ext uri="{BB962C8B-B14F-4D97-AF65-F5344CB8AC3E}">
        <p14:creationId xmlns:p14="http://schemas.microsoft.com/office/powerpoint/2010/main" val="366554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3993" rtl="0" eaLnBrk="1" fontAlgn="auto" latinLnBrk="0" hangingPunct="1">
              <a:lnSpc>
                <a:spcPct val="100000"/>
              </a:lnSpc>
              <a:spcBef>
                <a:spcPts val="0"/>
              </a:spcBef>
              <a:spcAft>
                <a:spcPts val="0"/>
              </a:spcAft>
              <a:buClrTx/>
              <a:buSzTx/>
              <a:buFontTx/>
              <a:buNone/>
              <a:tabLst/>
              <a:defRPr/>
            </a:pPr>
            <a:r>
              <a:rPr lang="en-US" dirty="0"/>
              <a:t>Vignette taken from LTG Darpino’s slide deck from 2015 SAAPM</a:t>
            </a:r>
            <a:r>
              <a:rPr lang="en-US" baseline="0" dirty="0"/>
              <a:t> Conference</a:t>
            </a:r>
            <a:endParaRPr lang="en-US" dirty="0"/>
          </a:p>
          <a:p>
            <a:endParaRPr lang="en-US" dirty="0"/>
          </a:p>
          <a:p>
            <a:r>
              <a:rPr lang="en-US" dirty="0"/>
              <a:t>If the victim does not sign a DD Form 2910-2, the retaliation will not be discussed at</a:t>
            </a:r>
            <a:r>
              <a:rPr lang="en-US" baseline="0" dirty="0"/>
              <a:t> the </a:t>
            </a:r>
            <a:r>
              <a:rPr lang="en-US" baseline="0" dirty="0" err="1"/>
              <a:t>SARB</a:t>
            </a:r>
            <a:endParaRPr lang="en-US" baseline="0" dirty="0"/>
          </a:p>
          <a:p>
            <a:endParaRPr lang="en-US" baseline="0" dirty="0"/>
          </a:p>
          <a:p>
            <a:r>
              <a:rPr lang="en-US" sz="1200" b="1" kern="1200" dirty="0">
                <a:solidFill>
                  <a:schemeClr val="tx1"/>
                </a:solidFill>
                <a:effectLst/>
                <a:latin typeface="+mn-lt"/>
                <a:ea typeface="+mn-ea"/>
                <a:cs typeface="+mn-cs"/>
              </a:rPr>
              <a:t>Commands can change the briefing template and the ranks &amp; names of people in the vignettes.  DO NOT change the briefing content or the vignette story lines.   </a:t>
            </a:r>
            <a:endParaRPr lang="en-US" b="1" dirty="0"/>
          </a:p>
        </p:txBody>
      </p:sp>
    </p:spTree>
    <p:extLst>
      <p:ext uri="{BB962C8B-B14F-4D97-AF65-F5344CB8AC3E}">
        <p14:creationId xmlns:p14="http://schemas.microsoft.com/office/powerpoint/2010/main" val="2360418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Tree>
    <p:extLst>
      <p:ext uri="{BB962C8B-B14F-4D97-AF65-F5344CB8AC3E}">
        <p14:creationId xmlns:p14="http://schemas.microsoft.com/office/powerpoint/2010/main" val="234021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ext and Titl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73981" y="1364508"/>
            <a:ext cx="11447935" cy="4494301"/>
          </a:xfrm>
          <a:prstGeom prst="rect">
            <a:avLst/>
          </a:prstGeom>
        </p:spPr>
        <p:txBody>
          <a:bodyPr/>
          <a:lstStyle>
            <a:lvl1pPr marL="227013" indent="-227013">
              <a:buFont typeface="Wingdings" panose="05000000000000000000" pitchFamily="2" charset="2"/>
              <a:buChar char="Ø"/>
              <a:tabLst>
                <a:tab pos="230188" algn="l"/>
              </a:tabLst>
              <a:defRPr sz="2400" b="1" i="0"/>
            </a:lvl1pPr>
            <a:lvl2pPr marL="457200" indent="-227013">
              <a:buFont typeface="Arial" panose="020B0604020202020204" pitchFamily="34" charset="0"/>
              <a:buChar char="•"/>
              <a:defRPr b="1"/>
            </a:lvl2pPr>
            <a:lvl3pPr marL="685800" indent="-231775">
              <a:buFont typeface="Wingdings" panose="05000000000000000000" pitchFamily="2" charset="2"/>
              <a:buChar char="ü"/>
              <a:defRPr b="1"/>
            </a:lvl3pPr>
          </a:lstStyle>
          <a:p>
            <a:pPr lvl="0"/>
            <a:r>
              <a:rPr lang="en-US"/>
              <a:t>Click to edit Master text styles</a:t>
            </a:r>
          </a:p>
          <a:p>
            <a:pPr lvl="1"/>
            <a:r>
              <a:rPr lang="en-US"/>
              <a:t>Second level</a:t>
            </a:r>
          </a:p>
          <a:p>
            <a:pPr lvl="2"/>
            <a:r>
              <a:rPr lang="en-US"/>
              <a:t>Third level</a:t>
            </a:r>
          </a:p>
        </p:txBody>
      </p:sp>
      <p:sp>
        <p:nvSpPr>
          <p:cNvPr id="8" name="Title 1"/>
          <p:cNvSpPr>
            <a:spLocks noGrp="1"/>
          </p:cNvSpPr>
          <p:nvPr>
            <p:ph type="title"/>
          </p:nvPr>
        </p:nvSpPr>
        <p:spPr>
          <a:xfrm>
            <a:off x="6336880" y="0"/>
            <a:ext cx="5855121" cy="895960"/>
          </a:xfrm>
          <a:prstGeom prst="rect">
            <a:avLst/>
          </a:prstGeom>
        </p:spPr>
        <p:txBody>
          <a:bodyPr/>
          <a:lstStyle>
            <a:lvl1pPr>
              <a:defRPr sz="3200" b="1" i="0" spc="0">
                <a:ln w="3200">
                  <a:noFill/>
                  <a:prstDash val="solid"/>
                  <a:round/>
                </a:ln>
                <a:solidFill>
                  <a:schemeClr val="bg1"/>
                </a:solidFill>
                <a:latin typeface="+mj-lt"/>
                <a:cs typeface="Arial"/>
              </a:defRPr>
            </a:lvl1pPr>
          </a:lstStyle>
          <a:p>
            <a:r>
              <a:rPr lang="en-US" dirty="0"/>
              <a:t>Click to edit Master title style</a:t>
            </a:r>
          </a:p>
        </p:txBody>
      </p:sp>
    </p:spTree>
    <p:extLst>
      <p:ext uri="{BB962C8B-B14F-4D97-AF65-F5344CB8AC3E}">
        <p14:creationId xmlns:p14="http://schemas.microsoft.com/office/powerpoint/2010/main" val="338759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126" y="1357753"/>
            <a:ext cx="11427159" cy="4586757"/>
          </a:xfrm>
          <a:prstGeom prst="rect">
            <a:avLst/>
          </a:prstGeom>
        </p:spPr>
        <p:txBody>
          <a:bodyPr/>
          <a:lstStyle>
            <a:lvl1pPr marL="227013" indent="-227013">
              <a:buFont typeface="Wingdings" panose="05000000000000000000" pitchFamily="2" charset="2"/>
              <a:buChar char="Ø"/>
              <a:tabLst>
                <a:tab pos="230188" algn="l"/>
              </a:tabLst>
              <a:defRPr sz="2400" i="0"/>
            </a:lvl1pPr>
            <a:lvl2pPr marL="457200" indent="-227013">
              <a:buFont typeface="Arial" panose="020B0604020202020204" pitchFamily="34" charset="0"/>
              <a:buChar char="•"/>
              <a:defRPr/>
            </a:lvl2pPr>
            <a:lvl3pPr marL="685800" indent="-231775">
              <a:buFont typeface="Wingdings" panose="05000000000000000000" pitchFamily="2" charset="2"/>
              <a:buChar char="ü"/>
              <a:defRPr/>
            </a:lvl3pPr>
            <a:lvl4pPr marL="917575" indent="-228600">
              <a:buFont typeface="Wingdings" panose="05000000000000000000" pitchFamily="2" charset="2"/>
              <a:buChar cha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itle 1"/>
          <p:cNvSpPr>
            <a:spLocks noGrp="1"/>
          </p:cNvSpPr>
          <p:nvPr>
            <p:ph type="title"/>
          </p:nvPr>
        </p:nvSpPr>
        <p:spPr>
          <a:xfrm>
            <a:off x="6336880" y="0"/>
            <a:ext cx="5855121" cy="895960"/>
          </a:xfrm>
          <a:prstGeom prst="rect">
            <a:avLst/>
          </a:prstGeom>
        </p:spPr>
        <p:txBody>
          <a:bodyPr/>
          <a:lstStyle>
            <a:lvl1pPr>
              <a:defRPr sz="3200" b="1" i="0" spc="0">
                <a:ln w="3200">
                  <a:noFill/>
                  <a:prstDash val="solid"/>
                  <a:round/>
                </a:ln>
                <a:solidFill>
                  <a:schemeClr val="bg1"/>
                </a:solidFill>
                <a:latin typeface="+mj-lt"/>
                <a:cs typeface="Arial"/>
              </a:defRPr>
            </a:lvl1pPr>
          </a:lstStyle>
          <a:p>
            <a:r>
              <a:rPr lang="en-US" dirty="0"/>
              <a:t>Click to edit Master title style</a:t>
            </a:r>
          </a:p>
        </p:txBody>
      </p:sp>
    </p:spTree>
    <p:extLst>
      <p:ext uri="{BB962C8B-B14F-4D97-AF65-F5344CB8AC3E}">
        <p14:creationId xmlns:p14="http://schemas.microsoft.com/office/powerpoint/2010/main" val="4772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5994400" y="6528"/>
            <a:ext cx="6197600" cy="609600"/>
          </a:xfrm>
          <a:prstGeom prst="rect">
            <a:avLst/>
          </a:prstGeom>
        </p:spPr>
        <p:txBody>
          <a:bodyPr anchor="ctr" anchorCtr="0"/>
          <a:lstStyle>
            <a:lvl1pPr algn="ctr">
              <a:defRPr sz="2000" b="1" baseline="0">
                <a:solidFill>
                  <a:srgbClr val="FFC000"/>
                </a:solidFill>
              </a:defRPr>
            </a:lvl1pPr>
          </a:lstStyle>
          <a:p>
            <a:r>
              <a:rPr lang="en-US" dirty="0"/>
              <a:t>Title (Arial, 20, Bold)</a:t>
            </a:r>
            <a:br>
              <a:rPr lang="en-US" dirty="0"/>
            </a:br>
            <a:r>
              <a:rPr lang="en-US" dirty="0"/>
              <a:t>for 2 lines</a:t>
            </a:r>
          </a:p>
        </p:txBody>
      </p:sp>
      <p:sp>
        <p:nvSpPr>
          <p:cNvPr id="5" name="Footer Placeholder 3"/>
          <p:cNvSpPr>
            <a:spLocks noGrp="1"/>
          </p:cNvSpPr>
          <p:nvPr>
            <p:ph type="ftr" sz="quarter" idx="3"/>
          </p:nvPr>
        </p:nvSpPr>
        <p:spPr>
          <a:xfrm>
            <a:off x="3131820" y="6423215"/>
            <a:ext cx="5928360" cy="365125"/>
          </a:xfrm>
          <a:prstGeom prst="rect">
            <a:avLst/>
          </a:prstGeom>
        </p:spPr>
        <p:txBody>
          <a:bodyPr vert="horz" lIns="91440" tIns="45720" rIns="91440" bIns="45720" rtlCol="0" anchor="ctr"/>
          <a:lstStyle>
            <a:lvl1pPr algn="ctr">
              <a:defRPr sz="1200">
                <a:solidFill>
                  <a:srgbClr val="003300"/>
                </a:solidFill>
              </a:defRPr>
            </a:lvl1pPr>
          </a:lstStyle>
          <a:p>
            <a:endParaRPr lang="en-US" dirty="0"/>
          </a:p>
        </p:txBody>
      </p:sp>
    </p:spTree>
    <p:extLst>
      <p:ext uri="{BB962C8B-B14F-4D97-AF65-F5344CB8AC3E}">
        <p14:creationId xmlns:p14="http://schemas.microsoft.com/office/powerpoint/2010/main" val="2556436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3131820" y="6423215"/>
            <a:ext cx="5928360" cy="365125"/>
          </a:xfrm>
          <a:prstGeom prst="rect">
            <a:avLst/>
          </a:prstGeom>
        </p:spPr>
        <p:txBody>
          <a:bodyPr vert="horz" lIns="91440" tIns="45720" rIns="91440" bIns="45720" rtlCol="0" anchor="ctr"/>
          <a:lstStyle>
            <a:lvl1pPr algn="ctr">
              <a:defRPr sz="1200">
                <a:solidFill>
                  <a:srgbClr val="003300"/>
                </a:solidFill>
              </a:defRPr>
            </a:lvl1pPr>
          </a:lstStyle>
          <a:p>
            <a:endParaRPr lang="en-US" dirty="0"/>
          </a:p>
        </p:txBody>
      </p:sp>
    </p:spTree>
    <p:extLst>
      <p:ext uri="{BB962C8B-B14F-4D97-AF65-F5344CB8AC3E}">
        <p14:creationId xmlns:p14="http://schemas.microsoft.com/office/powerpoint/2010/main" val="34877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4C7D1-A443-40AA-8DCF-3C8F64B8B4D3}" type="slidenum">
              <a:rPr lang="en-US" smtClean="0"/>
              <a:t>‹#›</a:t>
            </a:fld>
            <a:endParaRPr lang="en-US"/>
          </a:p>
        </p:txBody>
      </p:sp>
    </p:spTree>
    <p:extLst>
      <p:ext uri="{BB962C8B-B14F-4D97-AF65-F5344CB8AC3E}">
        <p14:creationId xmlns:p14="http://schemas.microsoft.com/office/powerpoint/2010/main" val="18118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547136" y="494312"/>
            <a:ext cx="11612880" cy="102770"/>
          </a:xfrm>
          <a:prstGeom prst="rect">
            <a:avLst/>
          </a:prstGeom>
          <a:gradFill flip="none" rotWithShape="1">
            <a:gsLst>
              <a:gs pos="0">
                <a:srgbClr val="FFCB05"/>
              </a:gs>
              <a:gs pos="34000">
                <a:srgbClr val="FFCB05"/>
              </a:gs>
              <a:gs pos="59000">
                <a:schemeClr val="tx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p:txBody>
      </p:sp>
      <p:sp>
        <p:nvSpPr>
          <p:cNvPr id="12" name="TextBox 11"/>
          <p:cNvSpPr txBox="1"/>
          <p:nvPr userDrawn="1"/>
        </p:nvSpPr>
        <p:spPr>
          <a:xfrm>
            <a:off x="-23276" y="6584761"/>
            <a:ext cx="3512500" cy="307777"/>
          </a:xfrm>
          <a:prstGeom prst="rect">
            <a:avLst/>
          </a:prstGeom>
          <a:noFill/>
        </p:spPr>
        <p:txBody>
          <a:bodyPr wrap="none" rtlCol="0">
            <a:spAutoFit/>
          </a:bodyPr>
          <a:lstStyle/>
          <a:p>
            <a:r>
              <a:rPr lang="en-US" sz="1400" b="1" i="1" dirty="0">
                <a:latin typeface="Arial" panose="020B0604020202020204" pitchFamily="34" charset="0"/>
                <a:cs typeface="Arial" panose="020B0604020202020204" pitchFamily="34" charset="0"/>
              </a:rPr>
              <a:t>Enabling Readiness-Fostering Change </a:t>
            </a:r>
          </a:p>
        </p:txBody>
      </p:sp>
      <p:sp>
        <p:nvSpPr>
          <p:cNvPr id="11" name="Rectangle 10"/>
          <p:cNvSpPr/>
          <p:nvPr userDrawn="1"/>
        </p:nvSpPr>
        <p:spPr>
          <a:xfrm>
            <a:off x="0" y="6583680"/>
            <a:ext cx="12192000" cy="274320"/>
          </a:xfrm>
          <a:prstGeom prst="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14833" y="6601787"/>
            <a:ext cx="3139001" cy="276999"/>
          </a:xfrm>
          <a:prstGeom prst="rect">
            <a:avLst/>
          </a:prstGeom>
          <a:noFill/>
        </p:spPr>
        <p:txBody>
          <a:bodyPr wrap="none" rtlCol="0">
            <a:spAutoFit/>
          </a:bodyPr>
          <a:lstStyle/>
          <a:p>
            <a:r>
              <a:rPr lang="en-US" sz="1200" b="1" i="1" dirty="0">
                <a:latin typeface="Arial" panose="020B0604020202020204" pitchFamily="34" charset="0"/>
                <a:cs typeface="Arial" panose="020B0604020202020204" pitchFamily="34" charset="0"/>
              </a:rPr>
              <a:t>Enabling Readiness - Fostering Change </a:t>
            </a:r>
          </a:p>
        </p:txBody>
      </p:sp>
      <p:sp>
        <p:nvSpPr>
          <p:cNvPr id="14" name="Title Placeholder 1"/>
          <p:cNvSpPr>
            <a:spLocks noGrp="1"/>
          </p:cNvSpPr>
          <p:nvPr>
            <p:ph type="title"/>
          </p:nvPr>
        </p:nvSpPr>
        <p:spPr>
          <a:xfrm>
            <a:off x="6149009" y="59459"/>
            <a:ext cx="6042991" cy="895350"/>
          </a:xfrm>
          <a:prstGeom prst="rect">
            <a:avLst/>
          </a:prstGeom>
          <a:ln>
            <a:noFill/>
          </a:ln>
          <a:effectLst/>
        </p:spPr>
        <p:txBody>
          <a:bodyPr vert="horz" lIns="91440" tIns="0" rIns="91440" bIns="0" rtlCol="0" anchor="t" anchorCtr="0">
            <a:noAutofit/>
          </a:bodyPr>
          <a:lstStyle/>
          <a:p>
            <a:r>
              <a:rPr lang="en-US" dirty="0"/>
              <a:t>Click to edit Master title style</a:t>
            </a:r>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617" y="59458"/>
            <a:ext cx="1050809" cy="537623"/>
          </a:xfrm>
          <a:prstGeom prst="rect">
            <a:avLst/>
          </a:prstGeom>
        </p:spPr>
      </p:pic>
    </p:spTree>
    <p:extLst>
      <p:ext uri="{BB962C8B-B14F-4D97-AF65-F5344CB8AC3E}">
        <p14:creationId xmlns:p14="http://schemas.microsoft.com/office/powerpoint/2010/main" val="288228366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hf sldNum="0" hdr="0" ftr="0" dt="0"/>
  <p:txStyles>
    <p:titleStyle>
      <a:lvl1pPr algn="r"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0961" y="1787760"/>
            <a:ext cx="9144000" cy="2387600"/>
          </a:xfrm>
        </p:spPr>
        <p:txBody>
          <a:bodyPr>
            <a:normAutofit fontScale="90000"/>
          </a:bodyPr>
          <a:lstStyle/>
          <a:p>
            <a:r>
              <a:rPr lang="en-US" b="1" dirty="0">
                <a:latin typeface="Arial" panose="020B0604020202020204" pitchFamily="34" charset="0"/>
                <a:cs typeface="Arial" panose="020B0604020202020204" pitchFamily="34" charset="0"/>
              </a:rPr>
              <a:t>Sexual Assault Prevention and Response Training for Commanders and Leaders</a:t>
            </a:r>
          </a:p>
        </p:txBody>
      </p:sp>
      <p:sp>
        <p:nvSpPr>
          <p:cNvPr id="3" name="TextBox 2"/>
          <p:cNvSpPr txBox="1"/>
          <p:nvPr/>
        </p:nvSpPr>
        <p:spPr>
          <a:xfrm>
            <a:off x="10094062" y="5867032"/>
            <a:ext cx="1915909" cy="553998"/>
          </a:xfrm>
          <a:prstGeom prst="rect">
            <a:avLst/>
          </a:prstGeom>
          <a:noFill/>
        </p:spPr>
        <p:txBody>
          <a:bodyPr wrap="none" rtlCol="0">
            <a:spAutoFit/>
          </a:bodyPr>
          <a:lstStyle/>
          <a:p>
            <a:r>
              <a:rPr lang="en-US" sz="1000" dirty="0"/>
              <a:t>Briefer:  MSG Amaka S. Anderson</a:t>
            </a:r>
          </a:p>
          <a:p>
            <a:r>
              <a:rPr lang="en-US" sz="1000" dirty="0"/>
              <a:t>(703) 571-3496 </a:t>
            </a:r>
          </a:p>
          <a:p>
            <a:r>
              <a:rPr lang="en-US" sz="1000" dirty="0"/>
              <a:t>amaka.s.anderson.mil@army.mil</a:t>
            </a:r>
          </a:p>
        </p:txBody>
      </p:sp>
      <p:sp>
        <p:nvSpPr>
          <p:cNvPr id="4" name="TextBox 3"/>
          <p:cNvSpPr txBox="1"/>
          <p:nvPr/>
        </p:nvSpPr>
        <p:spPr>
          <a:xfrm>
            <a:off x="10559822" y="6611779"/>
            <a:ext cx="1632178" cy="246221"/>
          </a:xfrm>
          <a:prstGeom prst="rect">
            <a:avLst/>
          </a:prstGeom>
          <a:noFill/>
        </p:spPr>
        <p:txBody>
          <a:bodyPr wrap="none" rtlCol="0">
            <a:spAutoFit/>
          </a:bodyPr>
          <a:lstStyle/>
          <a:p>
            <a:r>
              <a:rPr lang="en-US" sz="1000" dirty="0"/>
              <a:t>V2, approved 9 March 2022</a:t>
            </a:r>
          </a:p>
        </p:txBody>
      </p:sp>
    </p:spTree>
    <p:extLst>
      <p:ext uri="{BB962C8B-B14F-4D97-AF65-F5344CB8AC3E}">
        <p14:creationId xmlns:p14="http://schemas.microsoft.com/office/powerpoint/2010/main" val="1839871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37363970"/>
              </p:ext>
            </p:extLst>
          </p:nvPr>
        </p:nvGraphicFramePr>
        <p:xfrm>
          <a:off x="1755354" y="5238992"/>
          <a:ext cx="8719782" cy="963504"/>
        </p:xfrm>
        <a:graphic>
          <a:graphicData uri="http://schemas.openxmlformats.org/drawingml/2006/table">
            <a:tbl>
              <a:tblPr firstRow="1" bandRow="1">
                <a:tableStyleId>{5C22544A-7EE6-4342-B048-85BDC9FD1C3A}</a:tableStyleId>
              </a:tblPr>
              <a:tblGrid>
                <a:gridCol w="8719782">
                  <a:extLst>
                    <a:ext uri="{9D8B030D-6E8A-4147-A177-3AD203B41FA5}">
                      <a16:colId xmlns:a16="http://schemas.microsoft.com/office/drawing/2014/main" val="20000"/>
                    </a:ext>
                  </a:extLst>
                </a:gridCol>
              </a:tblGrid>
              <a:tr h="963504">
                <a:tc>
                  <a:txBody>
                    <a:bodyPr/>
                    <a:lstStyle/>
                    <a:p>
                      <a:r>
                        <a:rPr lang="en-US" sz="1400" b="1" i="1" u="sng" dirty="0">
                          <a:solidFill>
                            <a:schemeClr val="tx1"/>
                          </a:solidFill>
                          <a:latin typeface=" Arial"/>
                        </a:rPr>
                        <a:t>Best Course of Action</a:t>
                      </a:r>
                      <a:r>
                        <a:rPr lang="en-US" sz="1400" b="1" dirty="0">
                          <a:solidFill>
                            <a:schemeClr val="tx1"/>
                          </a:solidFill>
                          <a:latin typeface=" Arial"/>
                        </a:rPr>
                        <a:t>: Command refers SPC Smith to the local IG.  This type of retaliation could be reprisal</a:t>
                      </a:r>
                      <a:r>
                        <a:rPr lang="en-US" sz="1400" b="1" baseline="0" dirty="0">
                          <a:solidFill>
                            <a:schemeClr val="tx1"/>
                          </a:solidFill>
                          <a:latin typeface=" Arial"/>
                        </a:rPr>
                        <a:t> </a:t>
                      </a:r>
                      <a:r>
                        <a:rPr lang="en-US" sz="1400" b="1" dirty="0">
                          <a:solidFill>
                            <a:schemeClr val="tx1"/>
                          </a:solidFill>
                          <a:latin typeface=" Arial"/>
                        </a:rPr>
                        <a:t>and should be investigated by the Inspector</a:t>
                      </a:r>
                      <a:r>
                        <a:rPr lang="en-US" sz="1400" b="1" baseline="0" dirty="0">
                          <a:solidFill>
                            <a:schemeClr val="tx1"/>
                          </a:solidFill>
                          <a:latin typeface=" Arial"/>
                        </a:rPr>
                        <a:t> General.</a:t>
                      </a:r>
                      <a:endParaRPr lang="en-US" sz="1400" b="1" dirty="0">
                        <a:solidFill>
                          <a:schemeClr val="tx1"/>
                        </a:solidFill>
                        <a:latin typeface=" Arial"/>
                      </a:endParaRPr>
                    </a:p>
                    <a:p>
                      <a:endParaRPr lang="en-US" sz="1400" b="1" dirty="0">
                        <a:solidFill>
                          <a:schemeClr val="tx1"/>
                        </a:solidFill>
                        <a:latin typeface=" Arial"/>
                      </a:endParaRPr>
                    </a:p>
                    <a:p>
                      <a:r>
                        <a:rPr lang="en-US" sz="1400" b="1" i="1" u="sng" dirty="0">
                          <a:solidFill>
                            <a:schemeClr val="tx1"/>
                          </a:solidFill>
                          <a:latin typeface=" Arial"/>
                        </a:rPr>
                        <a:t>Additional Courses of Action</a:t>
                      </a:r>
                      <a:r>
                        <a:rPr lang="en-US" sz="1400" b="1" dirty="0">
                          <a:solidFill>
                            <a:schemeClr val="tx1"/>
                          </a:solidFill>
                          <a:latin typeface=" Arial"/>
                        </a:rPr>
                        <a:t>: DoD IG and SJA for assistance.</a:t>
                      </a:r>
                      <a:endParaRPr lang="en-US" sz="1400" dirty="0"/>
                    </a:p>
                  </a:txBody>
                  <a:tcPr>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5" name="TextBox 4"/>
          <p:cNvSpPr txBox="1"/>
          <p:nvPr/>
        </p:nvSpPr>
        <p:spPr>
          <a:xfrm>
            <a:off x="1617578" y="764179"/>
            <a:ext cx="5614680" cy="427809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that her platoon sergeant sexually assaulted her. The team leader pulls SPC Smith from her daily duties and assigns her to multiple details.  SPC Smith complains to the team leader that she likes her job and has always been told she was doing well. The team leader explains that “as she recovers from her trauma and because she has so many appointments with her lawyers and behavioral health, he wants to take some of the pressure off of 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to the SARC that her team leader has removed her from her daily duties and assigned her to multiple details.  SPC Smith tells the SARC that she likes her job and has always been told she was doing well. </a:t>
            </a: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6" name="TextBox 5"/>
          <p:cNvSpPr txBox="1"/>
          <p:nvPr/>
        </p:nvSpPr>
        <p:spPr>
          <a:xfrm>
            <a:off x="7263788" y="871941"/>
            <a:ext cx="3211348" cy="1169551"/>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a:ln>
                  <a:noFill/>
                </a:ln>
                <a:solidFill>
                  <a:srgbClr val="006600"/>
                </a:solidFill>
                <a:effectLst/>
                <a:uLnTx/>
                <a:uFillTx/>
                <a:latin typeface=" Arial"/>
                <a:ea typeface="+mn-ea"/>
                <a:cs typeface="+mn-cs"/>
              </a:rPr>
              <a:t>Do you see any retaliatory behaviors?</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a:ln>
                  <a:noFill/>
                </a:ln>
                <a:solidFill>
                  <a:srgbClr val="006600"/>
                </a:solidFill>
                <a:effectLst/>
                <a:uLnTx/>
                <a:uFillTx/>
                <a:latin typeface=" Arial"/>
                <a:ea typeface="+mn-ea"/>
                <a:cs typeface="+mn-cs"/>
              </a:rPr>
              <a:t>What are they?</a:t>
            </a:r>
            <a:endParaRPr kumimoji="0" lang="en-US" sz="2000" b="1" i="0" u="none" strike="noStrike" kern="1200" cap="none" spc="0" normalizeH="0" baseline="0" noProof="0" dirty="0">
              <a:ln>
                <a:noFill/>
              </a:ln>
              <a:solidFill>
                <a:srgbClr val="006600"/>
              </a:solidFill>
              <a:effectLst/>
              <a:uLnTx/>
              <a:uFillTx/>
              <a:latin typeface=" Arial"/>
              <a:ea typeface="+mn-ea"/>
              <a:cs typeface="+mn-cs"/>
            </a:endParaRPr>
          </a:p>
        </p:txBody>
      </p:sp>
      <p:sp>
        <p:nvSpPr>
          <p:cNvPr id="7" name="TextBox 6"/>
          <p:cNvSpPr txBox="1"/>
          <p:nvPr/>
        </p:nvSpPr>
        <p:spPr>
          <a:xfrm>
            <a:off x="7072604" y="0"/>
            <a:ext cx="5119396" cy="584775"/>
          </a:xfrm>
          <a:prstGeom prst="rect">
            <a:avLst/>
          </a:prstGeom>
          <a:noFill/>
        </p:spPr>
        <p:txBody>
          <a:bodyPr wrap="square" rtlCol="0">
            <a:spAutoFit/>
          </a:bodyPr>
          <a:lstStyle/>
          <a:p>
            <a:pPr algn="r"/>
            <a:r>
              <a:rPr lang="en-US" sz="3200" b="1" dirty="0">
                <a:latin typeface=" Arial"/>
              </a:rPr>
              <a:t>Retaliation Vignette # 2</a:t>
            </a:r>
          </a:p>
        </p:txBody>
      </p:sp>
    </p:spTree>
    <p:extLst>
      <p:ext uri="{BB962C8B-B14F-4D97-AF65-F5344CB8AC3E}">
        <p14:creationId xmlns:p14="http://schemas.microsoft.com/office/powerpoint/2010/main" val="350074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59618" y="892960"/>
            <a:ext cx="5614680"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that her platoon sergeant sexually assaulted her. </a:t>
            </a:r>
            <a:r>
              <a:rPr lang="en-US" noProof="0" dirty="0">
                <a:solidFill>
                  <a:prstClr val="black"/>
                </a:solidFill>
                <a:latin typeface="Arial Narrow" panose="020B0606020202030204" pitchFamily="34" charset="0"/>
              </a:rPr>
              <a:t>Shortly after she made the report she was assigned as the Staff Duty runner after having pulled that duty only two weeks prior.  </a:t>
            </a:r>
            <a:r>
              <a:rPr lang="en-US" dirty="0">
                <a:solidFill>
                  <a:prstClr val="black"/>
                </a:solidFill>
                <a:latin typeface="Arial Narrow" panose="020B0606020202030204" pitchFamily="34" charset="0"/>
              </a:rPr>
              <a:t>As time goes on she notices that she is on the Staff Duty roster every weekend.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lvl="0">
              <a:defRPr/>
            </a:pPr>
            <a:r>
              <a:rPr lang="en-US" dirty="0">
                <a:solidFill>
                  <a:prstClr val="black"/>
                </a:solidFill>
                <a:latin typeface="Arial Narrow" panose="020B0606020202030204" pitchFamily="34" charset="0"/>
              </a:rPr>
              <a:t>SPC Smith approaches the Operations SGT about this, who states that “everyone has to do their duty” and refuses to discuss it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to VA that she is pulling Staff Duty every weekend when </a:t>
            </a:r>
            <a:r>
              <a:rPr lang="en-US" dirty="0">
                <a:solidFill>
                  <a:prstClr val="black"/>
                </a:solidFill>
                <a:latin typeface="Arial Narrow" panose="020B0606020202030204" pitchFamily="34" charset="0"/>
              </a:rPr>
              <a:t>normally they are only assigned staff duty every 3 or 4 weeks. She feels she is being retaliated against for reporting a sexual assault.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6" name="TextBox 5"/>
          <p:cNvSpPr txBox="1"/>
          <p:nvPr/>
        </p:nvSpPr>
        <p:spPr>
          <a:xfrm>
            <a:off x="7274298" y="892960"/>
            <a:ext cx="3211348" cy="1631216"/>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dirty="0">
                <a:ln>
                  <a:noFill/>
                </a:ln>
                <a:solidFill>
                  <a:srgbClr val="006600"/>
                </a:solidFill>
                <a:effectLst/>
                <a:uLnTx/>
                <a:uFillTx/>
                <a:latin typeface=" Arial"/>
                <a:ea typeface="+mn-ea"/>
                <a:cs typeface="+mn-cs"/>
              </a:rPr>
              <a:t> Are there any retaliatory behaviors?</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dirty="0">
                <a:ln>
                  <a:noFill/>
                </a:ln>
                <a:solidFill>
                  <a:srgbClr val="006600"/>
                </a:solidFill>
                <a:effectLst/>
                <a:uLnTx/>
                <a:uFillTx/>
                <a:latin typeface=" Arial"/>
                <a:ea typeface="+mn-ea"/>
                <a:cs typeface="+mn-cs"/>
              </a:rPr>
              <a:t>What are they?</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endParaRPr kumimoji="0" lang="en-US" sz="2000" b="1" i="0" u="none" strike="noStrike" kern="1200" cap="none" spc="0" normalizeH="0" baseline="0" noProof="0" dirty="0">
              <a:ln>
                <a:noFill/>
              </a:ln>
              <a:solidFill>
                <a:srgbClr val="006600"/>
              </a:solidFill>
              <a:effectLst/>
              <a:uLnTx/>
              <a:uFillTx/>
              <a:latin typeface=" Arial"/>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1055501222"/>
              </p:ext>
            </p:extLst>
          </p:nvPr>
        </p:nvGraphicFramePr>
        <p:xfrm>
          <a:off x="1755354" y="5281032"/>
          <a:ext cx="8719782" cy="963504"/>
        </p:xfrm>
        <a:graphic>
          <a:graphicData uri="http://schemas.openxmlformats.org/drawingml/2006/table">
            <a:tbl>
              <a:tblPr firstRow="1" bandRow="1">
                <a:tableStyleId>{5C22544A-7EE6-4342-B048-85BDC9FD1C3A}</a:tableStyleId>
              </a:tblPr>
              <a:tblGrid>
                <a:gridCol w="8719782">
                  <a:extLst>
                    <a:ext uri="{9D8B030D-6E8A-4147-A177-3AD203B41FA5}">
                      <a16:colId xmlns:a16="http://schemas.microsoft.com/office/drawing/2014/main" val="20000"/>
                    </a:ext>
                  </a:extLst>
                </a:gridCol>
              </a:tblGrid>
              <a:tr h="963504">
                <a:tc>
                  <a:txBody>
                    <a:bodyPr/>
                    <a:lstStyle/>
                    <a:p>
                      <a:r>
                        <a:rPr lang="en-US" sz="1400" b="1" i="1" u="sng" dirty="0">
                          <a:solidFill>
                            <a:schemeClr val="tx1"/>
                          </a:solidFill>
                          <a:latin typeface=" Arial"/>
                        </a:rPr>
                        <a:t>Best Course of Action</a:t>
                      </a:r>
                      <a:r>
                        <a:rPr lang="en-US" sz="1400" b="1" dirty="0">
                          <a:solidFill>
                            <a:schemeClr val="tx1"/>
                          </a:solidFill>
                          <a:latin typeface=" Arial"/>
                        </a:rPr>
                        <a:t>: Chain of command takes action on this report.  This type of retaliation could be maltreatment and should be investigated by the victim’s chain of command.</a:t>
                      </a:r>
                    </a:p>
                    <a:p>
                      <a:endParaRPr lang="en-US" sz="1400" b="1" dirty="0">
                        <a:solidFill>
                          <a:schemeClr val="tx1"/>
                        </a:solidFill>
                        <a:latin typeface=" Arial"/>
                      </a:endParaRPr>
                    </a:p>
                    <a:p>
                      <a:r>
                        <a:rPr lang="en-US" sz="1400" b="1" i="1" u="sng" dirty="0">
                          <a:solidFill>
                            <a:schemeClr val="tx1"/>
                          </a:solidFill>
                          <a:latin typeface=" Arial"/>
                        </a:rPr>
                        <a:t>Additional Resources</a:t>
                      </a:r>
                      <a:r>
                        <a:rPr lang="en-US" sz="1400" b="1" dirty="0">
                          <a:solidFill>
                            <a:schemeClr val="tx1"/>
                          </a:solidFill>
                          <a:latin typeface=" Arial"/>
                        </a:rPr>
                        <a:t>: SJA for assistance.</a:t>
                      </a:r>
                      <a:endParaRPr lang="en-US" dirty="0"/>
                    </a:p>
                  </a:txBody>
                  <a:tcPr>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3" name="TextBox 2"/>
          <p:cNvSpPr txBox="1"/>
          <p:nvPr/>
        </p:nvSpPr>
        <p:spPr>
          <a:xfrm>
            <a:off x="7072604" y="-36576"/>
            <a:ext cx="5119396" cy="584775"/>
          </a:xfrm>
          <a:prstGeom prst="rect">
            <a:avLst/>
          </a:prstGeom>
          <a:noFill/>
        </p:spPr>
        <p:txBody>
          <a:bodyPr wrap="square" rtlCol="0">
            <a:spAutoFit/>
          </a:bodyPr>
          <a:lstStyle/>
          <a:p>
            <a:pPr algn="r"/>
            <a:r>
              <a:rPr lang="en-US" sz="3200" b="1" dirty="0">
                <a:latin typeface=" Arial"/>
              </a:rPr>
              <a:t>Retaliation Vignette #3</a:t>
            </a:r>
          </a:p>
        </p:txBody>
      </p:sp>
    </p:spTree>
    <p:extLst>
      <p:ext uri="{BB962C8B-B14F-4D97-AF65-F5344CB8AC3E}">
        <p14:creationId xmlns:p14="http://schemas.microsoft.com/office/powerpoint/2010/main" val="391838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843"/>
            <a:ext cx="10515600" cy="1325563"/>
          </a:xfrm>
        </p:spPr>
        <p:txBody>
          <a:bodyPr>
            <a:normAutofit fontScale="90000"/>
          </a:bodyPr>
          <a:lstStyle/>
          <a:p>
            <a:pPr algn="ctr"/>
            <a:r>
              <a:rPr lang="en-US" b="1" u="sng" dirty="0">
                <a:latin typeface="Arial" panose="020B0604020202020204" pitchFamily="34" charset="0"/>
                <a:cs typeface="Arial" panose="020B0604020202020204" pitchFamily="34" charset="0"/>
              </a:rPr>
              <a:t>Leadership Actions </a:t>
            </a:r>
            <a:br>
              <a:rPr lang="en-US" b="1" u="sng" dirty="0">
                <a:latin typeface="Arial" panose="020B0604020202020204" pitchFamily="34" charset="0"/>
                <a:cs typeface="Arial" panose="020B0604020202020204" pitchFamily="34" charset="0"/>
              </a:rPr>
            </a:br>
            <a:br>
              <a:rPr lang="en-US" b="1" u="sng" dirty="0">
                <a:latin typeface="Arial" panose="020B0604020202020204" pitchFamily="34" charset="0"/>
                <a:cs typeface="Arial" panose="020B0604020202020204" pitchFamily="34" charset="0"/>
              </a:rPr>
            </a:br>
            <a:br>
              <a:rPr lang="en-US" b="1" u="sng" dirty="0">
                <a:latin typeface="Arial" panose="020B0604020202020204" pitchFamily="34" charset="0"/>
                <a:cs typeface="Arial" panose="020B0604020202020204" pitchFamily="34" charset="0"/>
              </a:rPr>
            </a:br>
            <a:endParaRPr lang="en-US" b="1"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4138" y="830334"/>
            <a:ext cx="11403724" cy="4351338"/>
          </a:xfrm>
        </p:spPr>
        <p:txBody>
          <a:bodyPr/>
          <a:lstStyle/>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Leaders must take immediate action when made aware of possible retaliation.  </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Be clear and up front that retaliation will not be tolerated</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Have honest discussions with subordinates about how gossip, rumors and “picking sides” undermines reporting, prevention, response and ultimately, the readiness of the unit</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Establish and enforce procedures to protect witnesses and bystanders who intervene to prevent or report sexual assault or sexual harassment, from retaliation, reprisal, ostracism, intimidation, or maltreatment. IAW AR 600-20</a:t>
            </a:r>
          </a:p>
          <a:p>
            <a:endParaRPr lang="en-US" sz="1800" dirty="0">
              <a:latin typeface="Arial" panose="020B0604020202020204" pitchFamily="34" charset="0"/>
              <a:cs typeface="Arial" panose="020B0604020202020204" pitchFamily="34" charset="0"/>
            </a:endParaRPr>
          </a:p>
          <a:p>
            <a:pPr marL="231775" lvl="1" indent="-231775">
              <a:buFont typeface="Wingdings" panose="05000000000000000000" pitchFamily="2" charset="2"/>
              <a:buChar char="Ø"/>
            </a:pPr>
            <a:r>
              <a:rPr lang="en-US" sz="1800" dirty="0">
                <a:latin typeface="Arial" panose="020B0604020202020204" pitchFamily="34" charset="0"/>
                <a:cs typeface="Arial" panose="020B0604020202020204" pitchFamily="34" charset="0"/>
              </a:rPr>
              <a:t>Immediately notify CID whenever the victim of a sexual assault, witnesses, or bystander who intervenes is threatened, assaulted, or suffers property damage. IAW AR 600-20</a:t>
            </a:r>
          </a:p>
          <a:p>
            <a:pPr marL="231775" lvl="1" indent="-231775">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231775" lvl="1" indent="-231775">
              <a:buFont typeface="Wingdings" panose="05000000000000000000" pitchFamily="2" charset="2"/>
              <a:buChar char="Ø"/>
            </a:pPr>
            <a:r>
              <a:rPr lang="en-US" sz="1800" dirty="0">
                <a:latin typeface="Arial" panose="020B0604020202020204" pitchFamily="34" charset="0"/>
                <a:cs typeface="Arial" panose="020B0604020202020204" pitchFamily="34" charset="0"/>
              </a:rPr>
              <a:t>The importance of the role of ALL supervisors in protecting victims:  That ALL supervisors in the victim’s chain of command, officer and enlisted, are required when they become aware of retaliation, reprisal, ostracism, or maltreatment, to take appropriate measures to protect the victim from retaliation, reprisal, coercion, ostracism, and maltreatment in Unrestricted Reports. (</a:t>
            </a:r>
            <a:r>
              <a:rPr lang="en-US" sz="1800" dirty="0" err="1">
                <a:latin typeface="Arial" panose="020B0604020202020204" pitchFamily="34" charset="0"/>
                <a:cs typeface="Arial" panose="020B0604020202020204" pitchFamily="34" charset="0"/>
              </a:rPr>
              <a:t>DoDI</a:t>
            </a:r>
            <a:r>
              <a:rPr lang="en-US" sz="1800" dirty="0">
                <a:latin typeface="Arial" panose="020B0604020202020204" pitchFamily="34" charset="0"/>
                <a:cs typeface="Arial" panose="020B0604020202020204" pitchFamily="34" charset="0"/>
              </a:rPr>
              <a:t> 6495.02, change 4, 11 Sept 2020)</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
        <p:nvSpPr>
          <p:cNvPr id="4" name="TextBox 3"/>
          <p:cNvSpPr txBox="1"/>
          <p:nvPr/>
        </p:nvSpPr>
        <p:spPr>
          <a:xfrm>
            <a:off x="2743200" y="-36576"/>
            <a:ext cx="9448800" cy="584775"/>
          </a:xfrm>
          <a:prstGeom prst="rect">
            <a:avLst/>
          </a:prstGeom>
          <a:noFill/>
        </p:spPr>
        <p:txBody>
          <a:bodyPr wrap="square" rtlCol="0">
            <a:spAutoFit/>
          </a:bodyPr>
          <a:lstStyle/>
          <a:p>
            <a:pPr algn="r"/>
            <a:r>
              <a:rPr lang="en-US" sz="3200" b="1" dirty="0">
                <a:latin typeface=" Arial"/>
              </a:rPr>
              <a:t>Leader Responsibilities Regarding Retaliation</a:t>
            </a:r>
          </a:p>
        </p:txBody>
      </p:sp>
      <p:sp>
        <p:nvSpPr>
          <p:cNvPr id="5" name="TextBox 4"/>
          <p:cNvSpPr txBox="1"/>
          <p:nvPr/>
        </p:nvSpPr>
        <p:spPr>
          <a:xfrm>
            <a:off x="11852027" y="6529750"/>
            <a:ext cx="281354" cy="338554"/>
          </a:xfrm>
          <a:prstGeom prst="rect">
            <a:avLst/>
          </a:prstGeom>
          <a:noFill/>
        </p:spPr>
        <p:txBody>
          <a:bodyPr wrap="square" rtlCol="0">
            <a:spAutoFit/>
          </a:bodyPr>
          <a:lstStyle/>
          <a:p>
            <a:r>
              <a:rPr lang="en-US" sz="1600" dirty="0">
                <a:latin typeface=" Arial"/>
              </a:rPr>
              <a:t>9</a:t>
            </a:r>
          </a:p>
        </p:txBody>
      </p:sp>
    </p:spTree>
    <p:extLst>
      <p:ext uri="{BB962C8B-B14F-4D97-AF65-F5344CB8AC3E}">
        <p14:creationId xmlns:p14="http://schemas.microsoft.com/office/powerpoint/2010/main" val="2648555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2420" y="1212281"/>
            <a:ext cx="11427159" cy="4586757"/>
          </a:xfrm>
        </p:spPr>
        <p:txBody>
          <a:bodyPr/>
          <a:lstStyle/>
          <a:p>
            <a:r>
              <a:rPr lang="en-US" sz="2000" dirty="0">
                <a:latin typeface=" Arial"/>
              </a:rPr>
              <a:t> Establish and enforce procedures to protect SARCs, SHARP VAs, and VRs from retaliation, reprisal, ostracism, intimidation, or maltreatment related to the execution of their duties and responsibilities. Unit commanders and/or supervisors will not interfere with or otherwise attempt to negatively influence SHARP professionals in the performance of their duties. </a:t>
            </a:r>
          </a:p>
          <a:p>
            <a:endParaRPr lang="en-US" sz="2000" dirty="0">
              <a:latin typeface=" Arial"/>
            </a:endParaRPr>
          </a:p>
          <a:p>
            <a:r>
              <a:rPr lang="en-US" sz="2000" dirty="0">
                <a:latin typeface=" Arial"/>
              </a:rPr>
              <a:t> Establish procedures to require commanders to protect witnesses and bystanders who intervene to prevent sexual assaults or who report sexual assaults, from retaliation, reprisal, ostracism, or maltreatment. </a:t>
            </a:r>
          </a:p>
          <a:p>
            <a:endParaRPr lang="en-US" sz="2000" dirty="0">
              <a:latin typeface=" Arial"/>
            </a:endParaRPr>
          </a:p>
          <a:p>
            <a:r>
              <a:rPr lang="en-US" sz="2000" dirty="0">
                <a:latin typeface=" Arial"/>
              </a:rPr>
              <a:t> Acts of retaliation may require that an HRRT be stood up.</a:t>
            </a:r>
          </a:p>
          <a:p>
            <a:endParaRPr lang="en-US" sz="2000" dirty="0">
              <a:latin typeface=" Arial"/>
            </a:endParaRPr>
          </a:p>
          <a:p>
            <a:r>
              <a:rPr lang="en-US" sz="2000" dirty="0">
                <a:latin typeface=" Arial"/>
              </a:rPr>
              <a:t> AR 600-20, Chapter 7-11 requires commanders take actions that prevent retaliation</a:t>
            </a:r>
          </a:p>
        </p:txBody>
      </p:sp>
      <p:sp>
        <p:nvSpPr>
          <p:cNvPr id="4" name="TextBox 3"/>
          <p:cNvSpPr txBox="1"/>
          <p:nvPr/>
        </p:nvSpPr>
        <p:spPr>
          <a:xfrm>
            <a:off x="1941095" y="0"/>
            <a:ext cx="9448800" cy="523220"/>
          </a:xfrm>
          <a:prstGeom prst="rect">
            <a:avLst/>
          </a:prstGeom>
          <a:noFill/>
        </p:spPr>
        <p:txBody>
          <a:bodyPr wrap="square" rtlCol="0">
            <a:spAutoFit/>
          </a:bodyPr>
          <a:lstStyle/>
          <a:p>
            <a:pPr algn="r"/>
            <a:r>
              <a:rPr lang="en-US" sz="2800" b="1" dirty="0">
                <a:latin typeface=" Arial"/>
              </a:rPr>
              <a:t>Leader Responsibilities Regarding Retaliation cont.</a:t>
            </a:r>
          </a:p>
        </p:txBody>
      </p:sp>
    </p:spTree>
    <p:extLst>
      <p:ext uri="{BB962C8B-B14F-4D97-AF65-F5344CB8AC3E}">
        <p14:creationId xmlns:p14="http://schemas.microsoft.com/office/powerpoint/2010/main" val="832561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srcRect r="20471" b="4478"/>
          <a:stretch/>
        </p:blipFill>
        <p:spPr>
          <a:xfrm>
            <a:off x="777554" y="1082872"/>
            <a:ext cx="4814354" cy="4884174"/>
          </a:xfrm>
          <a:prstGeom prst="rect">
            <a:avLst/>
          </a:prstGeom>
          <a:ln w="28575">
            <a:solidFill>
              <a:schemeClr val="tx1"/>
            </a:solidFill>
          </a:ln>
        </p:spPr>
      </p:pic>
      <p:sp>
        <p:nvSpPr>
          <p:cNvPr id="5" name="TextBox 4"/>
          <p:cNvSpPr txBox="1"/>
          <p:nvPr/>
        </p:nvSpPr>
        <p:spPr>
          <a:xfrm>
            <a:off x="8407731" y="6232537"/>
            <a:ext cx="3515095" cy="261610"/>
          </a:xfrm>
          <a:prstGeom prst="rect">
            <a:avLst/>
          </a:prstGeom>
          <a:noFill/>
        </p:spPr>
        <p:txBody>
          <a:bodyPr wrap="square" rtlCol="0">
            <a:spAutoFit/>
          </a:bodyPr>
          <a:lstStyle/>
          <a:p>
            <a:pPr algn="ctr"/>
            <a:r>
              <a:rPr lang="en-US" sz="1100" dirty="0">
                <a:latin typeface=" Arial"/>
              </a:rPr>
              <a:t>ADP 6-22 C1, Army Leadership and the Profession </a:t>
            </a:r>
          </a:p>
        </p:txBody>
      </p:sp>
      <p:sp>
        <p:nvSpPr>
          <p:cNvPr id="6" name="Title 1"/>
          <p:cNvSpPr>
            <a:spLocks noGrp="1"/>
          </p:cNvSpPr>
          <p:nvPr>
            <p:ph type="title"/>
          </p:nvPr>
        </p:nvSpPr>
        <p:spPr>
          <a:xfrm>
            <a:off x="3023755" y="-30048"/>
            <a:ext cx="9168245" cy="609600"/>
          </a:xfrm>
        </p:spPr>
        <p:txBody>
          <a:bodyPr/>
          <a:lstStyle/>
          <a:p>
            <a:pPr algn="r"/>
            <a:r>
              <a:rPr lang="en-US" sz="3200" dirty="0">
                <a:solidFill>
                  <a:schemeClr val="tx1"/>
                </a:solidFill>
              </a:rPr>
              <a:t>Prevent Retaliation and Encourage Reporting</a:t>
            </a:r>
          </a:p>
        </p:txBody>
      </p:sp>
      <p:sp>
        <p:nvSpPr>
          <p:cNvPr id="7" name="Content Placeholder 2"/>
          <p:cNvSpPr txBox="1">
            <a:spLocks/>
          </p:cNvSpPr>
          <p:nvPr/>
        </p:nvSpPr>
        <p:spPr>
          <a:xfrm>
            <a:off x="5815100" y="1112666"/>
            <a:ext cx="6376900" cy="4586757"/>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dirty="0">
                <a:latin typeface=" Arial"/>
              </a:rPr>
              <a:t> Engaged Leadership</a:t>
            </a:r>
          </a:p>
          <a:p>
            <a:pPr>
              <a:buFont typeface="Wingdings" panose="05000000000000000000" pitchFamily="2" charset="2"/>
              <a:buChar char="Ø"/>
            </a:pPr>
            <a:endParaRPr lang="en-US" dirty="0">
              <a:latin typeface=" Arial"/>
            </a:endParaRPr>
          </a:p>
          <a:p>
            <a:pPr>
              <a:buFont typeface="Wingdings" panose="05000000000000000000" pitchFamily="2" charset="2"/>
              <a:buChar char="Ø"/>
            </a:pPr>
            <a:r>
              <a:rPr lang="en-US" dirty="0">
                <a:latin typeface=" Arial"/>
              </a:rPr>
              <a:t> Leader Led SHARP training</a:t>
            </a:r>
          </a:p>
          <a:p>
            <a:pPr>
              <a:buFont typeface="Wingdings" panose="05000000000000000000" pitchFamily="2" charset="2"/>
              <a:buChar char="Ø"/>
            </a:pPr>
            <a:endParaRPr lang="en-US" dirty="0">
              <a:latin typeface=" Arial"/>
            </a:endParaRPr>
          </a:p>
          <a:p>
            <a:pPr>
              <a:buFont typeface="Wingdings" panose="05000000000000000000" pitchFamily="2" charset="2"/>
              <a:buChar char="Ø"/>
            </a:pPr>
            <a:r>
              <a:rPr lang="en-US" dirty="0">
                <a:latin typeface=" Arial"/>
              </a:rPr>
              <a:t> Build Trust between Soldiers and Leaders</a:t>
            </a:r>
          </a:p>
          <a:p>
            <a:pPr>
              <a:buFont typeface="Wingdings" panose="05000000000000000000" pitchFamily="2" charset="2"/>
              <a:buChar char="Ø"/>
            </a:pPr>
            <a:endParaRPr lang="en-US" dirty="0">
              <a:latin typeface=" Arial"/>
            </a:endParaRPr>
          </a:p>
          <a:p>
            <a:pPr>
              <a:buFont typeface="Wingdings" panose="05000000000000000000" pitchFamily="2" charset="2"/>
              <a:buChar char="Ø"/>
            </a:pPr>
            <a:r>
              <a:rPr lang="en-US" dirty="0">
                <a:latin typeface=" Arial"/>
              </a:rPr>
              <a:t> Actions speak louder then words</a:t>
            </a:r>
          </a:p>
          <a:p>
            <a:pPr>
              <a:buFont typeface="Wingdings" panose="05000000000000000000" pitchFamily="2" charset="2"/>
              <a:buChar char="Ø"/>
            </a:pPr>
            <a:endParaRPr lang="en-US" dirty="0">
              <a:latin typeface=" Arial"/>
            </a:endParaRPr>
          </a:p>
          <a:p>
            <a:pPr>
              <a:buFont typeface="Wingdings" panose="05000000000000000000" pitchFamily="2" charset="2"/>
              <a:buChar char="Ø"/>
            </a:pPr>
            <a:r>
              <a:rPr lang="en-US" dirty="0">
                <a:latin typeface=" Arial"/>
              </a:rPr>
              <a:t> Taking leadership actions with empathy</a:t>
            </a:r>
          </a:p>
          <a:p>
            <a:pPr>
              <a:buFont typeface="Wingdings" panose="05000000000000000000" pitchFamily="2" charset="2"/>
              <a:buChar char="Ø"/>
            </a:pPr>
            <a:endParaRPr lang="en-US" dirty="0">
              <a:latin typeface=" Arial"/>
            </a:endParaRPr>
          </a:p>
          <a:p>
            <a:pPr>
              <a:buFont typeface="Wingdings" panose="05000000000000000000" pitchFamily="2" charset="2"/>
              <a:buChar char="Ø"/>
            </a:pPr>
            <a:r>
              <a:rPr lang="en-US" dirty="0">
                <a:latin typeface=" Arial"/>
              </a:rPr>
              <a:t> Build a culture of connectedness</a:t>
            </a:r>
          </a:p>
          <a:p>
            <a:pPr>
              <a:buFont typeface="Wingdings" panose="05000000000000000000" pitchFamily="2" charset="2"/>
              <a:buChar char="Ø"/>
            </a:pPr>
            <a:endParaRPr lang="en-US" dirty="0">
              <a:latin typeface=" Arial"/>
            </a:endParaRPr>
          </a:p>
        </p:txBody>
      </p:sp>
      <p:sp>
        <p:nvSpPr>
          <p:cNvPr id="10" name="TextBox 9"/>
          <p:cNvSpPr txBox="1"/>
          <p:nvPr/>
        </p:nvSpPr>
        <p:spPr>
          <a:xfrm>
            <a:off x="11723077" y="6529750"/>
            <a:ext cx="410304" cy="338554"/>
          </a:xfrm>
          <a:prstGeom prst="rect">
            <a:avLst/>
          </a:prstGeom>
          <a:noFill/>
        </p:spPr>
        <p:txBody>
          <a:bodyPr wrap="square" rtlCol="0">
            <a:spAutoFit/>
          </a:bodyPr>
          <a:lstStyle/>
          <a:p>
            <a:r>
              <a:rPr lang="en-US" sz="1600" dirty="0">
                <a:latin typeface=" Arial"/>
              </a:rPr>
              <a:t>11</a:t>
            </a:r>
          </a:p>
        </p:txBody>
      </p:sp>
    </p:spTree>
    <p:extLst>
      <p:ext uri="{BB962C8B-B14F-4D97-AF65-F5344CB8AC3E}">
        <p14:creationId xmlns:p14="http://schemas.microsoft.com/office/powerpoint/2010/main" val="264103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PFC Johnson reported that he was sexually assaulted by a fellow platoon member, SPC James. During the investigation many platoon members were interviewed by CID and now rumors are running rampant throughout the platoon.  There are very clear lines being drawn that has resulted in two camps within the platoon. One camp supports PFC Johnson and the other defends SPC James. It is starting to effect productivity, readiness, and has derailed unit cohesion. </a:t>
            </a:r>
          </a:p>
          <a:p>
            <a:pPr marL="0" indent="0">
              <a:buNone/>
            </a:pPr>
            <a:endParaRPr lang="en-US" dirty="0"/>
          </a:p>
          <a:p>
            <a:pPr marL="0" indent="0">
              <a:buNone/>
            </a:pPr>
            <a:r>
              <a:rPr lang="en-US" dirty="0"/>
              <a:t>What actions can you take as a leader to mitigate this situation? </a:t>
            </a:r>
          </a:p>
          <a:p>
            <a:pPr marL="0" indent="0">
              <a:buNone/>
            </a:pPr>
            <a:endParaRPr lang="en-US" dirty="0"/>
          </a:p>
          <a:p>
            <a:pPr marL="0" indent="0">
              <a:buNone/>
            </a:pPr>
            <a:r>
              <a:rPr lang="en-US" dirty="0"/>
              <a:t>What could you do as a leader to ensure this does not happen in the future? </a:t>
            </a:r>
          </a:p>
        </p:txBody>
      </p:sp>
      <p:sp>
        <p:nvSpPr>
          <p:cNvPr id="4" name="Title 1"/>
          <p:cNvSpPr>
            <a:spLocks noGrp="1"/>
          </p:cNvSpPr>
          <p:nvPr>
            <p:ph type="title"/>
          </p:nvPr>
        </p:nvSpPr>
        <p:spPr>
          <a:xfrm>
            <a:off x="2961409" y="51955"/>
            <a:ext cx="9230593" cy="895960"/>
          </a:xfrm>
        </p:spPr>
        <p:txBody>
          <a:bodyPr/>
          <a:lstStyle/>
          <a:p>
            <a:pPr algn="r"/>
            <a:r>
              <a:rPr lang="en-US" sz="3200" dirty="0">
                <a:solidFill>
                  <a:schemeClr val="tx1"/>
                </a:solidFill>
                <a:latin typeface=" Arial"/>
              </a:rPr>
              <a:t>Resentment vs Cohesion Vignette #4</a:t>
            </a:r>
          </a:p>
        </p:txBody>
      </p:sp>
    </p:spTree>
    <p:extLst>
      <p:ext uri="{BB962C8B-B14F-4D97-AF65-F5344CB8AC3E}">
        <p14:creationId xmlns:p14="http://schemas.microsoft.com/office/powerpoint/2010/main" val="1374772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6880" y="65317"/>
            <a:ext cx="5855121" cy="895960"/>
          </a:xfrm>
        </p:spPr>
        <p:txBody>
          <a:bodyPr/>
          <a:lstStyle/>
          <a:p>
            <a:r>
              <a:rPr lang="en-US" b="1" dirty="0">
                <a:solidFill>
                  <a:schemeClr val="tx1"/>
                </a:solidFill>
                <a:latin typeface="Arial" panose="020B0604020202020204" pitchFamily="34" charset="0"/>
                <a:cs typeface="Arial" panose="020B0604020202020204" pitchFamily="34" charset="0"/>
              </a:rPr>
              <a:t>Publicizing Options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latin typeface=" Arial"/>
              </a:rPr>
              <a:t> Senior Commanders must publicize, by all means available, how to report a sexual assault, and how to seek assistance for a sexual assault, including associated reports of retaliation at their locations.  This includes publicizing the availability of resources outside of the victim’s immediate chain of command.</a:t>
            </a:r>
          </a:p>
          <a:p>
            <a:pPr>
              <a:buFont typeface="Wingdings" panose="05000000000000000000" pitchFamily="2" charset="2"/>
              <a:buChar char="Ø"/>
            </a:pPr>
            <a:endParaRPr lang="en-US" dirty="0">
              <a:latin typeface=" Arial"/>
            </a:endParaRPr>
          </a:p>
          <a:p>
            <a:pPr lvl="1">
              <a:buFont typeface="Wingdings" panose="05000000000000000000" pitchFamily="2" charset="2"/>
              <a:buChar char="Ø"/>
            </a:pPr>
            <a:r>
              <a:rPr lang="en-US" dirty="0">
                <a:latin typeface=" Arial"/>
              </a:rPr>
              <a:t> DoD Safe helpline</a:t>
            </a:r>
          </a:p>
          <a:p>
            <a:pPr lvl="1">
              <a:buFont typeface="Wingdings" panose="05000000000000000000" pitchFamily="2" charset="2"/>
              <a:buChar char="Ø"/>
            </a:pPr>
            <a:endParaRPr lang="en-US" dirty="0">
              <a:latin typeface=" Arial"/>
            </a:endParaRPr>
          </a:p>
          <a:p>
            <a:pPr lvl="1">
              <a:buFont typeface="Wingdings" panose="05000000000000000000" pitchFamily="2" charset="2"/>
              <a:buChar char="Ø"/>
            </a:pPr>
            <a:r>
              <a:rPr lang="en-US" dirty="0">
                <a:latin typeface=" Arial"/>
              </a:rPr>
              <a:t> </a:t>
            </a:r>
            <a:r>
              <a:rPr lang="en-US" dirty="0" err="1">
                <a:latin typeface=" Arial"/>
              </a:rPr>
              <a:t>SARCs</a:t>
            </a:r>
            <a:r>
              <a:rPr lang="en-US" dirty="0">
                <a:latin typeface=" Arial"/>
              </a:rPr>
              <a:t> and VAs inside or outside of their respective chains of command</a:t>
            </a:r>
          </a:p>
        </p:txBody>
      </p:sp>
      <p:sp>
        <p:nvSpPr>
          <p:cNvPr id="4" name="Rectangle 3"/>
          <p:cNvSpPr/>
          <p:nvPr/>
        </p:nvSpPr>
        <p:spPr>
          <a:xfrm>
            <a:off x="7866778" y="6210181"/>
            <a:ext cx="4325223" cy="261610"/>
          </a:xfrm>
          <a:prstGeom prst="rect">
            <a:avLst/>
          </a:prstGeom>
        </p:spPr>
        <p:txBody>
          <a:bodyPr wrap="none">
            <a:spAutoFit/>
          </a:bodyPr>
          <a:lstStyle/>
          <a:p>
            <a:r>
              <a:rPr lang="en-US" sz="1100" dirty="0">
                <a:latin typeface=" Arial"/>
              </a:rPr>
              <a:t>HQDA </a:t>
            </a:r>
            <a:r>
              <a:rPr lang="en-US" sz="1100" dirty="0" err="1">
                <a:latin typeface=" Arial"/>
              </a:rPr>
              <a:t>EXORD</a:t>
            </a:r>
            <a:r>
              <a:rPr lang="en-US" sz="1100" dirty="0">
                <a:latin typeface=" Arial"/>
              </a:rPr>
              <a:t>, 110-22 Sexual Assault Prevention and Response </a:t>
            </a:r>
          </a:p>
        </p:txBody>
      </p:sp>
    </p:spTree>
    <p:extLst>
      <p:ext uri="{BB962C8B-B14F-4D97-AF65-F5344CB8AC3E}">
        <p14:creationId xmlns:p14="http://schemas.microsoft.com/office/powerpoint/2010/main" val="4264398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en-US" sz="3200">
                <a:solidFill>
                  <a:schemeClr val="tx1"/>
                </a:solidFill>
              </a:rPr>
              <a:t>Publicizing Flyers</a:t>
            </a:r>
            <a:endParaRPr lang="en-US" sz="3200" dirty="0">
              <a:solidFill>
                <a:schemeClr val="tx1"/>
              </a:solidFill>
            </a:endParaRPr>
          </a:p>
        </p:txBody>
      </p:sp>
      <p:pic>
        <p:nvPicPr>
          <p:cNvPr id="5" name="Picture 4"/>
          <p:cNvPicPr>
            <a:picLocks noChangeAspect="1"/>
          </p:cNvPicPr>
          <p:nvPr/>
        </p:nvPicPr>
        <p:blipFill>
          <a:blip r:embed="rId3"/>
          <a:stretch>
            <a:fillRect/>
          </a:stretch>
        </p:blipFill>
        <p:spPr>
          <a:xfrm>
            <a:off x="3890701" y="710837"/>
            <a:ext cx="5440586" cy="5761073"/>
          </a:xfrm>
          <a:prstGeom prst="rect">
            <a:avLst/>
          </a:prstGeom>
          <a:ln>
            <a:solidFill>
              <a:schemeClr val="tx1"/>
            </a:solidFill>
          </a:ln>
        </p:spPr>
      </p:pic>
    </p:spTree>
    <p:extLst>
      <p:ext uri="{BB962C8B-B14F-4D97-AF65-F5344CB8AC3E}">
        <p14:creationId xmlns:p14="http://schemas.microsoft.com/office/powerpoint/2010/main" val="1888867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0008" y="76767"/>
            <a:ext cx="9001992" cy="895960"/>
          </a:xfrm>
        </p:spPr>
        <p:txBody>
          <a:bodyPr/>
          <a:lstStyle/>
          <a:p>
            <a:r>
              <a:rPr lang="en-US" b="1" dirty="0">
                <a:solidFill>
                  <a:schemeClr val="tx1"/>
                </a:solidFill>
                <a:latin typeface="Arial" panose="020B0604020202020204" pitchFamily="34" charset="0"/>
                <a:cs typeface="Arial" panose="020B0604020202020204" pitchFamily="34" charset="0"/>
              </a:rPr>
              <a:t>Increased Eligibility for Restricted Reporting</a:t>
            </a:r>
          </a:p>
        </p:txBody>
      </p:sp>
      <p:sp>
        <p:nvSpPr>
          <p:cNvPr id="4" name="TextBox 3"/>
          <p:cNvSpPr txBox="1"/>
          <p:nvPr/>
        </p:nvSpPr>
        <p:spPr>
          <a:xfrm>
            <a:off x="6663269" y="6282047"/>
            <a:ext cx="5201392" cy="261610"/>
          </a:xfrm>
          <a:prstGeom prst="rect">
            <a:avLst/>
          </a:prstGeom>
          <a:noFill/>
        </p:spPr>
        <p:txBody>
          <a:bodyPr wrap="square" rtlCol="0">
            <a:spAutoFit/>
          </a:bodyPr>
          <a:lstStyle/>
          <a:p>
            <a:r>
              <a:rPr lang="en-US" sz="1100" dirty="0"/>
              <a:t>DODI 6495.02, Vol 1, Sexual Assault Prevention and Response: Program Procedures</a:t>
            </a:r>
          </a:p>
        </p:txBody>
      </p:sp>
      <p:sp>
        <p:nvSpPr>
          <p:cNvPr id="6" name="Content Placeholder 2"/>
          <p:cNvSpPr>
            <a:spLocks noGrp="1"/>
          </p:cNvSpPr>
          <p:nvPr>
            <p:ph idx="1"/>
          </p:nvPr>
        </p:nvSpPr>
        <p:spPr>
          <a:xfrm>
            <a:off x="273271" y="1234509"/>
            <a:ext cx="11645457" cy="4388982"/>
          </a:xfrm>
        </p:spPr>
        <p:txBody>
          <a:bodyPr/>
          <a:lstStyle/>
          <a:p>
            <a:pPr>
              <a:buFont typeface="Wingdings" panose="05000000000000000000" pitchFamily="2" charset="2"/>
              <a:buChar char="Ø"/>
            </a:pPr>
            <a:r>
              <a:rPr lang="en-US" dirty="0">
                <a:latin typeface=" Arial"/>
              </a:rPr>
              <a:t>Victims are now eligible to complete a DD Form 2910 electing a Restricted Report of sexual assault in all cases EXCEPT:</a:t>
            </a:r>
          </a:p>
          <a:p>
            <a:pPr>
              <a:buFont typeface="Wingdings" panose="05000000000000000000" pitchFamily="2" charset="2"/>
              <a:buChar char="Ø"/>
            </a:pPr>
            <a:endParaRPr lang="en-US" dirty="0">
              <a:latin typeface=" Arial"/>
            </a:endParaRPr>
          </a:p>
          <a:p>
            <a:pPr lvl="2">
              <a:buFont typeface="Arial" panose="020B0604020202020204" pitchFamily="34" charset="0"/>
              <a:buChar char="•"/>
            </a:pPr>
            <a:r>
              <a:rPr lang="en-US" dirty="0">
                <a:latin typeface=" Arial"/>
              </a:rPr>
              <a:t>Where the victim directly reported the sexual assault to Law Enforcement.</a:t>
            </a:r>
          </a:p>
          <a:p>
            <a:pPr lvl="2">
              <a:buFont typeface="Arial" panose="020B0604020202020204" pitchFamily="34" charset="0"/>
              <a:buChar char="•"/>
            </a:pPr>
            <a:r>
              <a:rPr lang="en-US" dirty="0">
                <a:latin typeface=" Arial"/>
              </a:rPr>
              <a:t>Or when the victim previously filed an Unrestricted Report with a signed DD Form 2910 for the same sexual assault.</a:t>
            </a:r>
          </a:p>
          <a:p>
            <a:pPr lvl="2">
              <a:buFont typeface="Arial" panose="020B0604020202020204" pitchFamily="34" charset="0"/>
              <a:buChar char="•"/>
            </a:pPr>
            <a:r>
              <a:rPr lang="en-US" dirty="0">
                <a:latin typeface=" Arial"/>
              </a:rPr>
              <a:t>This change refers to a victim's eligibility to file a DD Form 2910, electing a restricted report.</a:t>
            </a:r>
          </a:p>
          <a:p>
            <a:pPr lvl="2">
              <a:buFont typeface="Arial" panose="020B0604020202020204" pitchFamily="34" charset="0"/>
              <a:buChar char="•"/>
            </a:pPr>
            <a:endParaRPr lang="en-US" dirty="0">
              <a:latin typeface=" Arial"/>
            </a:endParaRPr>
          </a:p>
          <a:p>
            <a:r>
              <a:rPr lang="en-US" dirty="0">
                <a:latin typeface=" Arial"/>
              </a:rPr>
              <a:t>Commanders statutory obligation to report a sexual assault that they are made aware of has not changed!!!  They MUST still inform CID/Law Enforcement, SARC, and SJA once made aware.</a:t>
            </a:r>
          </a:p>
          <a:p>
            <a:pPr marL="0" indent="0">
              <a:buNone/>
            </a:pPr>
            <a:endParaRPr lang="en-US" sz="2800" dirty="0">
              <a:solidFill>
                <a:srgbClr val="FF0000"/>
              </a:solidFill>
              <a:latin typeface=" Arial"/>
            </a:endParaRPr>
          </a:p>
          <a:p>
            <a:pPr lvl="1">
              <a:buFont typeface="Wingdings" panose="05000000000000000000" pitchFamily="2" charset="2"/>
              <a:buChar char="Ø"/>
            </a:pPr>
            <a:endParaRPr lang="en-US" dirty="0">
              <a:solidFill>
                <a:srgbClr val="FF0000"/>
              </a:solidFill>
              <a:latin typeface=" Arial"/>
            </a:endParaRPr>
          </a:p>
        </p:txBody>
      </p:sp>
    </p:spTree>
    <p:extLst>
      <p:ext uri="{BB962C8B-B14F-4D97-AF65-F5344CB8AC3E}">
        <p14:creationId xmlns:p14="http://schemas.microsoft.com/office/powerpoint/2010/main" val="2236782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 Arial"/>
              </a:rPr>
              <a:t>If the Soldier files a Restricted Report, Commanders will:</a:t>
            </a:r>
          </a:p>
          <a:p>
            <a:pPr lvl="2">
              <a:buFont typeface="Arial" panose="020B0604020202020204" pitchFamily="34" charset="0"/>
              <a:buChar char="•"/>
            </a:pPr>
            <a:r>
              <a:rPr lang="en-US" dirty="0">
                <a:latin typeface=" Arial"/>
              </a:rPr>
              <a:t>Not ask the </a:t>
            </a:r>
            <a:r>
              <a:rPr lang="en-US" dirty="0" err="1">
                <a:latin typeface=" Arial"/>
              </a:rPr>
              <a:t>SARC</a:t>
            </a:r>
            <a:r>
              <a:rPr lang="en-US" dirty="0">
                <a:latin typeface=" Arial"/>
              </a:rPr>
              <a:t> or SHARP VA any details about the Restricted Report.</a:t>
            </a:r>
          </a:p>
          <a:p>
            <a:pPr lvl="2">
              <a:buFont typeface="Arial" panose="020B0604020202020204" pitchFamily="34" charset="0"/>
              <a:buChar char="•"/>
            </a:pPr>
            <a:r>
              <a:rPr lang="en-US" dirty="0">
                <a:latin typeface=" Arial"/>
              </a:rPr>
              <a:t>Not seek to speak to the victim about the reported sexual assault.</a:t>
            </a:r>
          </a:p>
          <a:p>
            <a:pPr>
              <a:lnSpc>
                <a:spcPct val="100000"/>
              </a:lnSpc>
              <a:spcAft>
                <a:spcPts val="1200"/>
              </a:spcAft>
            </a:pPr>
            <a:r>
              <a:rPr lang="en-US" dirty="0">
                <a:latin typeface=" Arial"/>
              </a:rPr>
              <a:t>Victim may elect to decline participation in the investigation (540K Declination Letter) and should seek the advice of a Special Victims Counsel (SVC). </a:t>
            </a:r>
          </a:p>
          <a:p>
            <a:pPr>
              <a:lnSpc>
                <a:spcPct val="100000"/>
              </a:lnSpc>
              <a:spcAft>
                <a:spcPts val="1200"/>
              </a:spcAft>
            </a:pPr>
            <a:r>
              <a:rPr lang="en-US" dirty="0">
                <a:latin typeface=" Arial"/>
              </a:rPr>
              <a:t>If the victim fills out a DD Form 2910 electing a restricted reporting option, any services requested or provided will remain confidential and not be disclosed to law enforcement or command. </a:t>
            </a:r>
          </a:p>
        </p:txBody>
      </p:sp>
      <p:sp>
        <p:nvSpPr>
          <p:cNvPr id="3" name="Title 2"/>
          <p:cNvSpPr>
            <a:spLocks noGrp="1"/>
          </p:cNvSpPr>
          <p:nvPr>
            <p:ph type="title"/>
          </p:nvPr>
        </p:nvSpPr>
        <p:spPr>
          <a:xfrm>
            <a:off x="6336880" y="51955"/>
            <a:ext cx="5855121" cy="895960"/>
          </a:xfrm>
        </p:spPr>
        <p:txBody>
          <a:bodyPr/>
          <a:lstStyle/>
          <a:p>
            <a:r>
              <a:rPr lang="en-US" dirty="0">
                <a:solidFill>
                  <a:schemeClr val="tx1"/>
                </a:solidFill>
                <a:latin typeface=" Arial"/>
              </a:rPr>
              <a:t>Restricted Reporting Cont. </a:t>
            </a:r>
          </a:p>
        </p:txBody>
      </p:sp>
      <p:sp>
        <p:nvSpPr>
          <p:cNvPr id="4" name="TextBox 3"/>
          <p:cNvSpPr txBox="1"/>
          <p:nvPr/>
        </p:nvSpPr>
        <p:spPr>
          <a:xfrm>
            <a:off x="6663269" y="6282047"/>
            <a:ext cx="5201392" cy="261610"/>
          </a:xfrm>
          <a:prstGeom prst="rect">
            <a:avLst/>
          </a:prstGeom>
          <a:noFill/>
        </p:spPr>
        <p:txBody>
          <a:bodyPr wrap="square" rtlCol="0">
            <a:spAutoFit/>
          </a:bodyPr>
          <a:lstStyle/>
          <a:p>
            <a:r>
              <a:rPr lang="en-US" sz="1100" dirty="0"/>
              <a:t>DODI 6495.02, Vol 1, Sexual Assault Prevention and Response: Program Procedures</a:t>
            </a:r>
          </a:p>
        </p:txBody>
      </p:sp>
    </p:spTree>
    <p:extLst>
      <p:ext uri="{BB962C8B-B14F-4D97-AF65-F5344CB8AC3E}">
        <p14:creationId xmlns:p14="http://schemas.microsoft.com/office/powerpoint/2010/main" val="4130644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6879" y="60960"/>
            <a:ext cx="5855121" cy="895960"/>
          </a:xfrm>
        </p:spPr>
        <p:txBody>
          <a:bodyPr>
            <a:normAutofit/>
          </a:bodyPr>
          <a:lstStyle/>
          <a:p>
            <a:r>
              <a:rPr lang="en-US" dirty="0">
                <a:solidFill>
                  <a:schemeClr val="tx1"/>
                </a:solidFill>
                <a:latin typeface="Arial" panose="020B0604020202020204" pitchFamily="34" charset="0"/>
                <a:cs typeface="Arial" panose="020B0604020202020204" pitchFamily="34" charset="0"/>
              </a:rPr>
              <a:t>Agenda</a:t>
            </a:r>
          </a:p>
        </p:txBody>
      </p:sp>
      <p:sp>
        <p:nvSpPr>
          <p:cNvPr id="3" name="Content Placeholder 2"/>
          <p:cNvSpPr>
            <a:spLocks noGrp="1"/>
          </p:cNvSpPr>
          <p:nvPr>
            <p:ph idx="1"/>
          </p:nvPr>
        </p:nvSpPr>
        <p:spPr>
          <a:xfrm>
            <a:off x="2505543" y="1135621"/>
            <a:ext cx="7180914" cy="4586757"/>
          </a:xfrm>
        </p:spPr>
        <p:txBody>
          <a:bodyPr>
            <a:normAutofit/>
          </a:bodyPr>
          <a:lstStyle/>
          <a:p>
            <a:pPr>
              <a:lnSpc>
                <a:spcPct val="150000"/>
              </a:lnSpc>
            </a:pPr>
            <a:r>
              <a:rPr lang="en-US" dirty="0">
                <a:latin typeface="Arial" panose="020B0604020202020204" pitchFamily="34" charset="0"/>
                <a:cs typeface="Arial" panose="020B0604020202020204" pitchFamily="34" charset="0"/>
              </a:rPr>
              <a:t> Retaliation</a:t>
            </a:r>
          </a:p>
          <a:p>
            <a:pPr lvl="1">
              <a:lnSpc>
                <a:spcPct val="150000"/>
              </a:lnSpc>
            </a:pPr>
            <a:r>
              <a:rPr lang="en-US" dirty="0">
                <a:latin typeface="Arial" panose="020B0604020202020204" pitchFamily="34" charset="0"/>
                <a:cs typeface="Arial" panose="020B0604020202020204" pitchFamily="34" charset="0"/>
              </a:rPr>
              <a:t>What it is </a:t>
            </a:r>
          </a:p>
          <a:p>
            <a:pPr lvl="1">
              <a:lnSpc>
                <a:spcPct val="150000"/>
              </a:lnSpc>
            </a:pPr>
            <a:r>
              <a:rPr lang="en-US" dirty="0">
                <a:latin typeface="Arial" panose="020B0604020202020204" pitchFamily="34" charset="0"/>
                <a:cs typeface="Arial" panose="020B0604020202020204" pitchFamily="34" charset="0"/>
              </a:rPr>
              <a:t>How to prevent it</a:t>
            </a:r>
          </a:p>
          <a:p>
            <a:pPr>
              <a:lnSpc>
                <a:spcPct val="150000"/>
              </a:lnSpc>
            </a:pPr>
            <a:r>
              <a:rPr lang="en-US" dirty="0">
                <a:latin typeface="Arial" panose="020B0604020202020204" pitchFamily="34" charset="0"/>
                <a:cs typeface="Arial" panose="020B0604020202020204" pitchFamily="34" charset="0"/>
              </a:rPr>
              <a:t> Publicize how to report</a:t>
            </a:r>
          </a:p>
          <a:p>
            <a:pPr>
              <a:lnSpc>
                <a:spcPct val="150000"/>
              </a:lnSpc>
            </a:pPr>
            <a:r>
              <a:rPr lang="en-US" dirty="0">
                <a:latin typeface="Arial" panose="020B0604020202020204" pitchFamily="34" charset="0"/>
                <a:cs typeface="Arial" panose="020B0604020202020204" pitchFamily="34" charset="0"/>
              </a:rPr>
              <a:t> Encourage reporting</a:t>
            </a:r>
          </a:p>
          <a:p>
            <a:pPr>
              <a:lnSpc>
                <a:spcPct val="150000"/>
              </a:lnSpc>
            </a:pPr>
            <a:r>
              <a:rPr lang="en-US" dirty="0">
                <a:latin typeface="Arial" panose="020B0604020202020204" pitchFamily="34" charset="0"/>
                <a:cs typeface="Arial" panose="020B0604020202020204" pitchFamily="34" charset="0"/>
              </a:rPr>
              <a:t> Increased eligibility for Restricted Report</a:t>
            </a:r>
          </a:p>
          <a:p>
            <a:pPr>
              <a:lnSpc>
                <a:spcPct val="150000"/>
              </a:lnSpc>
            </a:pPr>
            <a:r>
              <a:rPr lang="en-US" dirty="0">
                <a:latin typeface="Arial" panose="020B0604020202020204" pitchFamily="34" charset="0"/>
                <a:cs typeface="Arial" panose="020B0604020202020204" pitchFamily="34" charset="0"/>
              </a:rPr>
              <a:t> Questions</a:t>
            </a:r>
          </a:p>
        </p:txBody>
      </p:sp>
    </p:spTree>
    <p:extLst>
      <p:ext uri="{BB962C8B-B14F-4D97-AF65-F5344CB8AC3E}">
        <p14:creationId xmlns:p14="http://schemas.microsoft.com/office/powerpoint/2010/main" val="3828712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 </a:t>
            </a:r>
            <a:r>
              <a:rPr lang="en-US" dirty="0">
                <a:latin typeface=" Arial"/>
              </a:rPr>
              <a:t>Civilians are eligible to file Unrestricted Reports with a DD Form 2910 and receive SHARP Services.</a:t>
            </a:r>
          </a:p>
          <a:p>
            <a:pPr lvl="1"/>
            <a:r>
              <a:rPr lang="en-US" dirty="0">
                <a:latin typeface=" Arial"/>
              </a:rPr>
              <a:t>Services of a SARC and VA:</a:t>
            </a:r>
          </a:p>
          <a:p>
            <a:pPr lvl="2"/>
            <a:r>
              <a:rPr lang="en-US" dirty="0">
                <a:latin typeface=" Arial"/>
              </a:rPr>
              <a:t>Crisis Intervention</a:t>
            </a:r>
          </a:p>
          <a:p>
            <a:pPr lvl="2"/>
            <a:r>
              <a:rPr lang="en-US" dirty="0">
                <a:latin typeface=" Arial"/>
              </a:rPr>
              <a:t>Safety Assessment</a:t>
            </a:r>
          </a:p>
          <a:p>
            <a:pPr lvl="2"/>
            <a:r>
              <a:rPr lang="en-US" dirty="0">
                <a:latin typeface=" Arial"/>
              </a:rPr>
              <a:t>Safety Planning</a:t>
            </a:r>
          </a:p>
          <a:p>
            <a:pPr lvl="2"/>
            <a:r>
              <a:rPr lang="en-US" dirty="0">
                <a:latin typeface=" Arial"/>
              </a:rPr>
              <a:t>Accompaniment to Appointments and Interviews</a:t>
            </a:r>
          </a:p>
          <a:p>
            <a:pPr lvl="2"/>
            <a:r>
              <a:rPr lang="en-US" dirty="0">
                <a:latin typeface=" Arial"/>
              </a:rPr>
              <a:t>Case Management </a:t>
            </a:r>
          </a:p>
          <a:p>
            <a:r>
              <a:rPr lang="en-US" dirty="0">
                <a:latin typeface=" Arial"/>
              </a:rPr>
              <a:t> Civilians can also report sexual harassment directly to the Commander IAW 10 USC 1561.</a:t>
            </a:r>
          </a:p>
          <a:p>
            <a:r>
              <a:rPr lang="en-US" dirty="0">
                <a:latin typeface=" Arial"/>
              </a:rPr>
              <a:t> Sexual Harassment will be addressed by EEO/Labor Management and Employee Relations (LMER).</a:t>
            </a:r>
          </a:p>
        </p:txBody>
      </p:sp>
      <p:sp>
        <p:nvSpPr>
          <p:cNvPr id="3" name="Title 2"/>
          <p:cNvSpPr>
            <a:spLocks noGrp="1"/>
          </p:cNvSpPr>
          <p:nvPr>
            <p:ph type="title"/>
          </p:nvPr>
        </p:nvSpPr>
        <p:spPr>
          <a:xfrm>
            <a:off x="5263978" y="51955"/>
            <a:ext cx="6928023" cy="895960"/>
          </a:xfrm>
        </p:spPr>
        <p:txBody>
          <a:bodyPr/>
          <a:lstStyle/>
          <a:p>
            <a:r>
              <a:rPr lang="en-US" dirty="0">
                <a:solidFill>
                  <a:schemeClr val="tx1"/>
                </a:solidFill>
                <a:latin typeface=" Arial"/>
              </a:rPr>
              <a:t>Reporting Options for Civilians  </a:t>
            </a:r>
            <a:endParaRPr lang="en-US" dirty="0"/>
          </a:p>
        </p:txBody>
      </p:sp>
    </p:spTree>
    <p:extLst>
      <p:ext uri="{BB962C8B-B14F-4D97-AF65-F5344CB8AC3E}">
        <p14:creationId xmlns:p14="http://schemas.microsoft.com/office/powerpoint/2010/main" val="531689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3870" y="121303"/>
            <a:ext cx="9458132" cy="895960"/>
          </a:xfrm>
        </p:spPr>
        <p:txBody>
          <a:bodyPr/>
          <a:lstStyle/>
          <a:p>
            <a:r>
              <a:rPr lang="en-US" b="1" dirty="0">
                <a:solidFill>
                  <a:schemeClr val="tx1"/>
                </a:solidFill>
                <a:latin typeface="Arial" panose="020B0604020202020204" pitchFamily="34" charset="0"/>
                <a:cs typeface="Arial" panose="020B0604020202020204" pitchFamily="34" charset="0"/>
              </a:rPr>
              <a:t>Commanders actions</a:t>
            </a:r>
          </a:p>
        </p:txBody>
      </p:sp>
      <p:sp>
        <p:nvSpPr>
          <p:cNvPr id="4" name="Content Placeholder 1"/>
          <p:cNvSpPr txBox="1">
            <a:spLocks noGrp="1"/>
          </p:cNvSpPr>
          <p:nvPr>
            <p:ph idx="1"/>
          </p:nvPr>
        </p:nvSpPr>
        <p:spPr bwMode="auto">
          <a:xfrm>
            <a:off x="552839" y="790876"/>
            <a:ext cx="11086322"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ts val="1200"/>
              </a:spcBef>
              <a:spcAft>
                <a:spcPts val="1200"/>
              </a:spcAft>
              <a:buClrTx/>
              <a:buSzTx/>
              <a:buNone/>
              <a:tabLst/>
              <a:defRPr/>
            </a:pPr>
            <a:r>
              <a:rPr kumimoji="0" lang="en-US" altLang="en-US" sz="2000" b="0" i="0" u="none" strike="noStrike" kern="1200" cap="none" spc="0" normalizeH="0" baseline="0" noProof="0" dirty="0">
                <a:ln>
                  <a:noFill/>
                </a:ln>
                <a:solidFill>
                  <a:sysClr val="windowText" lastClr="000000"/>
                </a:solidFill>
                <a:effectLst/>
                <a:uLnTx/>
                <a:uFillTx/>
              </a:rPr>
              <a:t>When a Commander is made aware of a sexual assault they must:</a:t>
            </a:r>
          </a:p>
          <a:p>
            <a:pPr lvl="1" eaLnBrk="1" hangingPunct="1">
              <a:lnSpc>
                <a:spcPct val="100000"/>
              </a:lnSpc>
              <a:spcBef>
                <a:spcPts val="1200"/>
              </a:spcBef>
              <a:spcAft>
                <a:spcPts val="1200"/>
              </a:spcAft>
              <a:buFont typeface="Wingdings" panose="05000000000000000000" pitchFamily="2" charset="2"/>
              <a:buChar char="Ø"/>
              <a:defRPr/>
            </a:pPr>
            <a:r>
              <a:rPr kumimoji="0" lang="en-US" altLang="en-US" sz="2000" b="0" i="0" u="none" strike="noStrike" kern="1200" cap="none" spc="0" normalizeH="0" baseline="0" noProof="0" dirty="0">
                <a:ln>
                  <a:noFill/>
                </a:ln>
                <a:solidFill>
                  <a:sysClr val="windowText" lastClr="000000"/>
                </a:solidFill>
                <a:effectLst/>
                <a:uLnTx/>
                <a:uFillTx/>
              </a:rPr>
              <a:t> Notify CID</a:t>
            </a:r>
          </a:p>
          <a:p>
            <a:pPr lvl="1" eaLnBrk="1" hangingPunct="1">
              <a:lnSpc>
                <a:spcPct val="100000"/>
              </a:lnSpc>
              <a:spcBef>
                <a:spcPts val="1200"/>
              </a:spcBef>
              <a:spcAft>
                <a:spcPts val="1200"/>
              </a:spcAft>
              <a:buFont typeface="Wingdings" panose="05000000000000000000" pitchFamily="2" charset="2"/>
              <a:buChar char="Ø"/>
              <a:defRPr/>
            </a:pPr>
            <a:r>
              <a:rPr kumimoji="0" lang="en-US" altLang="en-US" sz="2000" b="0" i="0" u="none" strike="noStrike" kern="1200" cap="none" spc="0" normalizeH="0" baseline="0" noProof="0" dirty="0">
                <a:ln>
                  <a:noFill/>
                </a:ln>
                <a:solidFill>
                  <a:sysClr val="windowText" lastClr="000000"/>
                </a:solidFill>
                <a:effectLst/>
                <a:uLnTx/>
                <a:uFillTx/>
              </a:rPr>
              <a:t> Notify SARC and VA</a:t>
            </a:r>
          </a:p>
          <a:p>
            <a:pPr lvl="1" eaLnBrk="1" hangingPunct="1">
              <a:lnSpc>
                <a:spcPct val="100000"/>
              </a:lnSpc>
              <a:spcBef>
                <a:spcPts val="1200"/>
              </a:spcBef>
              <a:spcAft>
                <a:spcPts val="1200"/>
              </a:spcAft>
              <a:buFont typeface="Wingdings" panose="05000000000000000000" pitchFamily="2" charset="2"/>
              <a:buChar char="Ø"/>
              <a:defRPr/>
            </a:pPr>
            <a:r>
              <a:rPr kumimoji="0" lang="en-US" altLang="en-US" sz="2000" b="0" i="0" u="none" strike="noStrike" kern="1200" cap="none" spc="0" normalizeH="0" baseline="0" noProof="0" dirty="0">
                <a:ln>
                  <a:noFill/>
                </a:ln>
                <a:solidFill>
                  <a:sysClr val="windowText" lastClr="000000"/>
                </a:solidFill>
                <a:effectLst/>
                <a:uLnTx/>
                <a:uFillTx/>
              </a:rPr>
              <a:t> Notify Legal</a:t>
            </a:r>
          </a:p>
          <a:p>
            <a:pPr lvl="1" eaLnBrk="1" hangingPunct="1">
              <a:lnSpc>
                <a:spcPct val="100000"/>
              </a:lnSpc>
              <a:spcBef>
                <a:spcPts val="1200"/>
              </a:spcBef>
              <a:spcAft>
                <a:spcPts val="1200"/>
              </a:spcAft>
              <a:buFont typeface="Wingdings" panose="05000000000000000000" pitchFamily="2" charset="2"/>
              <a:buChar char="Ø"/>
              <a:defRPr/>
            </a:pPr>
            <a:r>
              <a:rPr lang="en-US" altLang="en-US" sz="2000" dirty="0">
                <a:solidFill>
                  <a:sysClr val="windowText" lastClr="000000"/>
                </a:solidFill>
              </a:rPr>
              <a:t> Notify victim that they still have the option to file a Restricted Report</a:t>
            </a:r>
          </a:p>
          <a:p>
            <a:pPr lvl="1" eaLnBrk="1" hangingPunct="1">
              <a:lnSpc>
                <a:spcPct val="100000"/>
              </a:lnSpc>
              <a:spcBef>
                <a:spcPts val="1200"/>
              </a:spcBef>
              <a:spcAft>
                <a:spcPts val="1200"/>
              </a:spcAft>
              <a:buFont typeface="Wingdings" panose="05000000000000000000" pitchFamily="2" charset="2"/>
              <a:buChar char="Ø"/>
              <a:defRPr/>
            </a:pPr>
            <a:r>
              <a:rPr lang="en-US" altLang="en-US" sz="2000" dirty="0">
                <a:solidFill>
                  <a:sysClr val="windowText" lastClr="000000"/>
                </a:solidFill>
              </a:rPr>
              <a:t> Submit a Sexual Assault Incident Response Oversight (</a:t>
            </a:r>
            <a:r>
              <a:rPr lang="en-US" altLang="en-US" sz="2000" dirty="0" err="1">
                <a:solidFill>
                  <a:sysClr val="windowText" lastClr="000000"/>
                </a:solidFill>
              </a:rPr>
              <a:t>SAIRO</a:t>
            </a:r>
            <a:r>
              <a:rPr lang="en-US" altLang="en-US" sz="2000" dirty="0">
                <a:solidFill>
                  <a:sysClr val="windowText" lastClr="000000"/>
                </a:solidFill>
              </a:rPr>
              <a:t>) report (</a:t>
            </a:r>
            <a:r>
              <a:rPr lang="en-US" altLang="en-US" sz="2000" dirty="0" err="1">
                <a:solidFill>
                  <a:sysClr val="windowText" lastClr="000000"/>
                </a:solidFill>
              </a:rPr>
              <a:t>BN</a:t>
            </a:r>
            <a:r>
              <a:rPr lang="en-US" altLang="en-US" sz="2000" dirty="0">
                <a:solidFill>
                  <a:sysClr val="windowText" lastClr="000000"/>
                </a:solidFill>
              </a:rPr>
              <a:t> commander)</a:t>
            </a:r>
          </a:p>
          <a:p>
            <a:pPr lvl="1" eaLnBrk="1" hangingPunct="1">
              <a:lnSpc>
                <a:spcPct val="100000"/>
              </a:lnSpc>
              <a:spcBef>
                <a:spcPts val="1200"/>
              </a:spcBef>
              <a:spcAft>
                <a:spcPts val="1200"/>
              </a:spcAft>
              <a:buFont typeface="Wingdings" panose="05000000000000000000" pitchFamily="2" charset="2"/>
              <a:buChar char="Ø"/>
              <a:defRPr/>
            </a:pPr>
            <a:r>
              <a:rPr lang="en-US" sz="2000" dirty="0">
                <a:solidFill>
                  <a:sysClr val="windowText" lastClr="000000"/>
                </a:solidFill>
              </a:rPr>
              <a:t> As a reminder, at every CMG meeting, the CMG Chair will ask the CMG members if the victim, victim’s family members, witnesses, bystanders (who intervened), </a:t>
            </a:r>
            <a:r>
              <a:rPr lang="en-US" sz="2000" dirty="0" err="1">
                <a:solidFill>
                  <a:sysClr val="windowText" lastClr="000000"/>
                </a:solidFill>
              </a:rPr>
              <a:t>SARCs</a:t>
            </a:r>
            <a:r>
              <a:rPr lang="en-US" sz="2000" dirty="0">
                <a:solidFill>
                  <a:sysClr val="windowText" lastClr="000000"/>
                </a:solidFill>
              </a:rPr>
              <a:t> and </a:t>
            </a:r>
            <a:r>
              <a:rPr lang="en-US" sz="2000" dirty="0" err="1">
                <a:solidFill>
                  <a:sysClr val="windowText" lastClr="000000"/>
                </a:solidFill>
              </a:rPr>
              <a:t>SAPR</a:t>
            </a:r>
            <a:r>
              <a:rPr lang="en-US" sz="2000" dirty="0">
                <a:solidFill>
                  <a:sysClr val="windowText" lastClr="000000"/>
                </a:solidFill>
              </a:rPr>
              <a:t> </a:t>
            </a:r>
            <a:r>
              <a:rPr lang="en-US" sz="2000" dirty="0" err="1">
                <a:solidFill>
                  <a:sysClr val="windowText" lastClr="000000"/>
                </a:solidFill>
              </a:rPr>
              <a:t>VAs</a:t>
            </a:r>
            <a:r>
              <a:rPr lang="en-US" sz="2000" dirty="0">
                <a:solidFill>
                  <a:sysClr val="windowText" lastClr="000000"/>
                </a:solidFill>
              </a:rPr>
              <a:t>, responders, or other parties to the incident have experienced any incidents of retaliation, reprisal, ostracism, or maltreatment. (</a:t>
            </a:r>
            <a:r>
              <a:rPr lang="en-US" sz="2000" dirty="0" err="1">
                <a:solidFill>
                  <a:sysClr val="windowText" lastClr="000000"/>
                </a:solidFill>
              </a:rPr>
              <a:t>DoDI</a:t>
            </a:r>
            <a:r>
              <a:rPr lang="en-US" sz="2000" dirty="0">
                <a:solidFill>
                  <a:sysClr val="windowText" lastClr="000000"/>
                </a:solidFill>
              </a:rPr>
              <a:t> 6495.02, change 4, 11 Sept 2020)</a:t>
            </a:r>
            <a:endParaRPr kumimoji="0" lang="en-US" altLang="en-US" sz="2000" b="0" i="0" u="none" strike="noStrike" kern="1200" cap="none" spc="0" normalizeH="0" baseline="0" noProof="0" dirty="0">
              <a:ln>
                <a:noFill/>
              </a:ln>
              <a:solidFill>
                <a:sysClr val="windowText" lastClr="000000"/>
              </a:solidFill>
              <a:effectLst/>
              <a:uLnTx/>
              <a:uFillTx/>
            </a:endParaRPr>
          </a:p>
          <a:p>
            <a:pPr marL="457200" lvl="1" indent="0" eaLnBrk="1" hangingPunct="1">
              <a:lnSpc>
                <a:spcPct val="100000"/>
              </a:lnSpc>
              <a:spcBef>
                <a:spcPts val="1200"/>
              </a:spcBef>
              <a:spcAft>
                <a:spcPts val="1200"/>
              </a:spcAft>
              <a:buNone/>
              <a:defRPr/>
            </a:pPr>
            <a:endParaRPr kumimoji="0" lang="en-US" altLang="en-US" sz="2000" b="0" i="0" u="none" strike="noStrike" kern="1200" cap="none" spc="0" normalizeH="0" baseline="0" noProof="0" dirty="0">
              <a:ln>
                <a:noFill/>
              </a:ln>
              <a:solidFill>
                <a:sysClr val="windowText" lastClr="000000"/>
              </a:solidFill>
              <a:effectLst/>
              <a:uLnTx/>
              <a:uFillTx/>
            </a:endParaRPr>
          </a:p>
        </p:txBody>
      </p:sp>
      <p:sp>
        <p:nvSpPr>
          <p:cNvPr id="5" name="TextBox 4"/>
          <p:cNvSpPr txBox="1"/>
          <p:nvPr/>
        </p:nvSpPr>
        <p:spPr>
          <a:xfrm>
            <a:off x="9215253" y="6263888"/>
            <a:ext cx="2529444" cy="261610"/>
          </a:xfrm>
          <a:prstGeom prst="rect">
            <a:avLst/>
          </a:prstGeom>
          <a:noFill/>
        </p:spPr>
        <p:txBody>
          <a:bodyPr wrap="square" rtlCol="0">
            <a:spAutoFit/>
          </a:bodyPr>
          <a:lstStyle/>
          <a:p>
            <a:r>
              <a:rPr lang="en-US" sz="1100" dirty="0">
                <a:solidFill>
                  <a:prstClr val="black"/>
                </a:solidFill>
                <a:latin typeface="Arial" charset="0"/>
                <a:cs typeface="Arial" charset="0"/>
              </a:rPr>
              <a:t>AR 600-20, Army Command Policy</a:t>
            </a:r>
            <a:endParaRPr lang="en-US" sz="1100" dirty="0"/>
          </a:p>
        </p:txBody>
      </p:sp>
    </p:spTree>
    <p:extLst>
      <p:ext uri="{BB962C8B-B14F-4D97-AF65-F5344CB8AC3E}">
        <p14:creationId xmlns:p14="http://schemas.microsoft.com/office/powerpoint/2010/main" val="3037669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266" y="2405592"/>
            <a:ext cx="10515600" cy="1325563"/>
          </a:xfrm>
        </p:spPr>
        <p:txBody>
          <a:bodyPr/>
          <a:lstStyle/>
          <a:p>
            <a:pPr algn="ctr"/>
            <a:r>
              <a:rPr lang="en-US" sz="7200" b="1" dirty="0">
                <a:solidFill>
                  <a:schemeClr val="tx1"/>
                </a:solidFill>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713852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dirty="0"/>
              <a:t> Use slide deck provided to train all leaders (squad leader and above, including civilian supervisors) NLT 30 September 2022</a:t>
            </a:r>
          </a:p>
          <a:p>
            <a:pPr>
              <a:lnSpc>
                <a:spcPct val="150000"/>
              </a:lnSpc>
            </a:pPr>
            <a:r>
              <a:rPr lang="en-US" dirty="0"/>
              <a:t> References:</a:t>
            </a:r>
          </a:p>
          <a:p>
            <a:pPr lvl="1">
              <a:lnSpc>
                <a:spcPct val="100000"/>
              </a:lnSpc>
              <a:spcAft>
                <a:spcPts val="600"/>
              </a:spcAft>
            </a:pPr>
            <a:r>
              <a:rPr lang="en-US" dirty="0"/>
              <a:t>DODI 6495.02, Vol 1, Sexual Assault Prevention and Response: Program Procedures dated 10 November 2021</a:t>
            </a:r>
          </a:p>
          <a:p>
            <a:pPr lvl="1">
              <a:lnSpc>
                <a:spcPct val="100000"/>
              </a:lnSpc>
              <a:spcAft>
                <a:spcPts val="600"/>
              </a:spcAft>
            </a:pPr>
            <a:r>
              <a:rPr lang="en-US" dirty="0"/>
              <a:t>AR 600-20, Army Command Policy dated 24 July 2020</a:t>
            </a:r>
          </a:p>
          <a:p>
            <a:pPr lvl="1">
              <a:lnSpc>
                <a:spcPct val="100000"/>
              </a:lnSpc>
              <a:spcAft>
                <a:spcPts val="600"/>
              </a:spcAft>
            </a:pPr>
            <a:r>
              <a:rPr lang="en-US" dirty="0"/>
              <a:t>ADP 6-22, C1, Army Leadership and the Profession dated 25 November 2019</a:t>
            </a:r>
          </a:p>
          <a:p>
            <a:pPr lvl="1">
              <a:lnSpc>
                <a:spcPct val="100000"/>
              </a:lnSpc>
              <a:spcAft>
                <a:spcPts val="600"/>
              </a:spcAft>
            </a:pPr>
            <a:r>
              <a:rPr lang="en-US" dirty="0"/>
              <a:t>HQDA EXORD, 110-22 Sexual Assault Prevention and Response dated 16 February 2022</a:t>
            </a:r>
          </a:p>
        </p:txBody>
      </p:sp>
      <p:sp>
        <p:nvSpPr>
          <p:cNvPr id="3" name="Title 2"/>
          <p:cNvSpPr>
            <a:spLocks noGrp="1"/>
          </p:cNvSpPr>
          <p:nvPr>
            <p:ph type="title"/>
          </p:nvPr>
        </p:nvSpPr>
        <p:spPr/>
        <p:txBody>
          <a:bodyPr/>
          <a:lstStyle/>
          <a:p>
            <a:r>
              <a:rPr lang="en-US" dirty="0">
                <a:solidFill>
                  <a:schemeClr val="tx1"/>
                </a:solidFill>
                <a:latin typeface=" Arial"/>
              </a:rPr>
              <a:t>References</a:t>
            </a:r>
          </a:p>
        </p:txBody>
      </p:sp>
    </p:spTree>
    <p:extLst>
      <p:ext uri="{BB962C8B-B14F-4D97-AF65-F5344CB8AC3E}">
        <p14:creationId xmlns:p14="http://schemas.microsoft.com/office/powerpoint/2010/main" val="243430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36498" y="9326"/>
            <a:ext cx="4755502" cy="584775"/>
          </a:xfrm>
          <a:prstGeom prst="rect">
            <a:avLst/>
          </a:prstGeom>
          <a:noFill/>
        </p:spPr>
        <p:txBody>
          <a:bodyPr wrap="square" rtlCol="0">
            <a:spAutoFit/>
          </a:bodyPr>
          <a:lstStyle/>
          <a:p>
            <a:pPr algn="r"/>
            <a:r>
              <a:rPr lang="en-US" sz="3200" b="1" dirty="0">
                <a:latin typeface=" Arial"/>
              </a:rPr>
              <a:t>Pending Policy </a:t>
            </a:r>
          </a:p>
        </p:txBody>
      </p:sp>
      <p:pic>
        <p:nvPicPr>
          <p:cNvPr id="52" name="Picture 51"/>
          <p:cNvPicPr>
            <a:picLocks noChangeAspect="1"/>
          </p:cNvPicPr>
          <p:nvPr/>
        </p:nvPicPr>
        <p:blipFill rotWithShape="1">
          <a:blip r:embed="rId3"/>
          <a:srcRect b="3765"/>
          <a:stretch/>
        </p:blipFill>
        <p:spPr>
          <a:xfrm>
            <a:off x="539633" y="814429"/>
            <a:ext cx="11112734" cy="5526213"/>
          </a:xfrm>
          <a:prstGeom prst="rect">
            <a:avLst/>
          </a:prstGeom>
        </p:spPr>
      </p:pic>
    </p:spTree>
    <p:extLst>
      <p:ext uri="{BB962C8B-B14F-4D97-AF65-F5344CB8AC3E}">
        <p14:creationId xmlns:p14="http://schemas.microsoft.com/office/powerpoint/2010/main" val="171944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2464"/>
            <a:ext cx="11873486" cy="5832366"/>
          </a:xfrm>
          <a:prstGeom prst="rect">
            <a:avLst/>
          </a:prstGeom>
          <a:noFill/>
        </p:spPr>
        <p:txBody>
          <a:bodyPr wrap="square" rtlCol="0">
            <a:spAutoFit/>
          </a:bodyPr>
          <a:lstStyle/>
          <a:p>
            <a:pPr marL="1256893" lvl="2" indent="-342900">
              <a:spcBef>
                <a:spcPts val="1200"/>
              </a:spcBef>
              <a:spcAft>
                <a:spcPts val="1200"/>
              </a:spcAft>
              <a:buFont typeface="Wingdings" panose="05000000000000000000" pitchFamily="2" charset="2"/>
              <a:buChar char="Ø"/>
              <a:defRPr/>
            </a:pPr>
            <a:r>
              <a:rPr lang="en-US" sz="2100" dirty="0">
                <a:latin typeface="Arial" pitchFamily="34" charset="0"/>
                <a:cs typeface="Arial" pitchFamily="34" charset="0"/>
              </a:rPr>
              <a:t>Retaliation is defined as: </a:t>
            </a:r>
          </a:p>
          <a:p>
            <a:pPr marL="1256893" lvl="2" indent="-342900">
              <a:spcBef>
                <a:spcPts val="1200"/>
              </a:spcBef>
              <a:spcAft>
                <a:spcPts val="1200"/>
              </a:spcAft>
              <a:buFont typeface="Wingdings" panose="05000000000000000000" pitchFamily="2" charset="2"/>
              <a:buChar char="Ø"/>
              <a:defRPr/>
            </a:pPr>
            <a:r>
              <a:rPr lang="en-US" sz="2100" dirty="0">
                <a:latin typeface="Arial" pitchFamily="34" charset="0"/>
                <a:cs typeface="Arial" pitchFamily="34" charset="0"/>
              </a:rPr>
              <a:t>(1) Any person subject to the UCMJ who wrongfully takes or threatens to take an adverse personnel action, or wrongfully withholds or threatens to withhold a favorable personnel action with the intent to discourage or retaliate against any person for reporting or planning to report a criminal offense, or making, or planning to make a protected communication*; or </a:t>
            </a:r>
          </a:p>
          <a:p>
            <a:pPr marL="1256893" lvl="2" indent="-342900">
              <a:spcBef>
                <a:spcPts val="1200"/>
              </a:spcBef>
              <a:spcAft>
                <a:spcPts val="1200"/>
              </a:spcAft>
              <a:buFont typeface="Wingdings" panose="05000000000000000000" pitchFamily="2" charset="2"/>
              <a:buChar char="Ø"/>
              <a:defRPr/>
            </a:pPr>
            <a:r>
              <a:rPr lang="en-US" sz="2100" dirty="0">
                <a:latin typeface="Arial" pitchFamily="34" charset="0"/>
                <a:cs typeface="Arial" pitchFamily="34" charset="0"/>
              </a:rPr>
              <a:t>(2) Acts of cruelty, oppression or maltreatment committed against a victim, an alleged victim or another member of the Army by peers or other persons, because the individual reported a criminal offense or was believed to have reported a criminal offense.</a:t>
            </a:r>
          </a:p>
          <a:p>
            <a:pPr marL="1256893" lvl="2" indent="-342900">
              <a:spcBef>
                <a:spcPts val="1200"/>
              </a:spcBef>
              <a:spcAft>
                <a:spcPts val="1200"/>
              </a:spcAft>
              <a:buFont typeface="Wingdings" panose="05000000000000000000" pitchFamily="2" charset="2"/>
              <a:buChar char="Ø"/>
              <a:defRPr/>
            </a:pPr>
            <a:r>
              <a:rPr lang="en-US" sz="2100" dirty="0">
                <a:latin typeface="Arial" pitchFamily="34" charset="0"/>
                <a:cs typeface="Arial" pitchFamily="34" charset="0"/>
              </a:rPr>
              <a:t> Retaliatory behaviors include: Reprisal, Ostracism, and Maltreatment</a:t>
            </a:r>
          </a:p>
          <a:p>
            <a:pPr marL="913993" lvl="2">
              <a:spcBef>
                <a:spcPts val="1200"/>
              </a:spcBef>
              <a:spcAft>
                <a:spcPts val="1200"/>
              </a:spcAft>
              <a:defRPr/>
            </a:pPr>
            <a:r>
              <a:rPr lang="en-US" sz="2100" dirty="0">
                <a:latin typeface="Arial" pitchFamily="34" charset="0"/>
                <a:cs typeface="Arial" pitchFamily="34" charset="0"/>
              </a:rPr>
              <a:t>*This could include victims, bystanders who intervened, or witnesses who report or make a protected communication. </a:t>
            </a:r>
          </a:p>
          <a:p>
            <a:pPr marL="913993" lvl="2">
              <a:spcBef>
                <a:spcPts val="1200"/>
              </a:spcBef>
              <a:spcAft>
                <a:spcPts val="1200"/>
              </a:spcAft>
              <a:defRPr/>
            </a:pPr>
            <a:endParaRPr lang="en-US" sz="2100" dirty="0">
              <a:latin typeface="Arial" pitchFamily="34" charset="0"/>
              <a:cs typeface="Arial" pitchFamily="34" charset="0"/>
            </a:endParaRPr>
          </a:p>
        </p:txBody>
      </p:sp>
      <p:sp>
        <p:nvSpPr>
          <p:cNvPr id="2" name="TextBox 1"/>
          <p:cNvSpPr txBox="1"/>
          <p:nvPr/>
        </p:nvSpPr>
        <p:spPr>
          <a:xfrm>
            <a:off x="7436498" y="9326"/>
            <a:ext cx="4755502" cy="584775"/>
          </a:xfrm>
          <a:prstGeom prst="rect">
            <a:avLst/>
          </a:prstGeom>
          <a:noFill/>
        </p:spPr>
        <p:txBody>
          <a:bodyPr wrap="square" rtlCol="0">
            <a:spAutoFit/>
          </a:bodyPr>
          <a:lstStyle/>
          <a:p>
            <a:pPr algn="r"/>
            <a:r>
              <a:rPr lang="en-US" sz="3200" b="1" dirty="0">
                <a:latin typeface=" Arial"/>
              </a:rPr>
              <a:t>Retaliation</a:t>
            </a:r>
          </a:p>
        </p:txBody>
      </p:sp>
      <p:sp>
        <p:nvSpPr>
          <p:cNvPr id="5" name="TextBox 4"/>
          <p:cNvSpPr txBox="1"/>
          <p:nvPr/>
        </p:nvSpPr>
        <p:spPr>
          <a:xfrm>
            <a:off x="9215253" y="6263888"/>
            <a:ext cx="2529444" cy="261610"/>
          </a:xfrm>
          <a:prstGeom prst="rect">
            <a:avLst/>
          </a:prstGeom>
          <a:noFill/>
        </p:spPr>
        <p:txBody>
          <a:bodyPr wrap="square" rtlCol="0">
            <a:spAutoFit/>
          </a:bodyPr>
          <a:lstStyle/>
          <a:p>
            <a:r>
              <a:rPr lang="en-US" sz="1100" dirty="0">
                <a:solidFill>
                  <a:prstClr val="black"/>
                </a:solidFill>
                <a:latin typeface="Arial" charset="0"/>
                <a:cs typeface="Arial" charset="0"/>
              </a:rPr>
              <a:t>AR 600-20, Army Command Policy</a:t>
            </a:r>
            <a:endParaRPr lang="en-US" sz="1100" dirty="0"/>
          </a:p>
        </p:txBody>
      </p:sp>
    </p:spTree>
    <p:extLst>
      <p:ext uri="{BB962C8B-B14F-4D97-AF65-F5344CB8AC3E}">
        <p14:creationId xmlns:p14="http://schemas.microsoft.com/office/powerpoint/2010/main" val="3825345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36880" y="93717"/>
            <a:ext cx="5855121" cy="895960"/>
          </a:xfrm>
        </p:spPr>
        <p:txBody>
          <a:bodyPr/>
          <a:lstStyle/>
          <a:p>
            <a:r>
              <a:rPr lang="en-US" dirty="0">
                <a:solidFill>
                  <a:schemeClr val="tx1"/>
                </a:solidFill>
                <a:latin typeface=" Arial"/>
              </a:rPr>
              <a:t>Retaliatory Behaviors</a:t>
            </a:r>
          </a:p>
        </p:txBody>
      </p:sp>
      <p:sp>
        <p:nvSpPr>
          <p:cNvPr id="6" name="object 5"/>
          <p:cNvSpPr/>
          <p:nvPr/>
        </p:nvSpPr>
        <p:spPr>
          <a:xfrm>
            <a:off x="79145" y="877079"/>
            <a:ext cx="3959211" cy="5439462"/>
          </a:xfrm>
          <a:prstGeom prst="rect">
            <a:avLst/>
          </a:prstGeom>
          <a:blipFill>
            <a:blip r:embed="rId3" cstate="print"/>
            <a:stretch>
              <a:fillRect/>
            </a:stretch>
          </a:blipFill>
        </p:spPr>
        <p:txBody>
          <a:bodyPr wrap="square" lIns="0" tIns="0" rIns="0" bIns="0" rtlCol="0"/>
          <a:lstStyle/>
          <a:p>
            <a:pPr marL="1905" algn="ctr">
              <a:spcBef>
                <a:spcPts val="265"/>
              </a:spcBef>
            </a:pPr>
            <a:endPar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endParaRPr>
          </a:p>
          <a:p>
            <a:pPr marL="1905" algn="ctr">
              <a:spcBef>
                <a:spcPts val="265"/>
              </a:spcBef>
            </a:pPr>
            <a:r>
              <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rPr>
              <a:t>Reprisal (</a:t>
            </a:r>
            <a:r>
              <a:rPr lang="en-US" sz="2000" b="1" u="sng" dirty="0" err="1">
                <a:solidFill>
                  <a:srgbClr val="FFFF00"/>
                </a:solidFill>
                <a:effectLst>
                  <a:outerShdw blurRad="38100" dist="38100" dir="2700000" algn="tl">
                    <a:srgbClr val="000000">
                      <a:alpha val="43137"/>
                    </a:srgbClr>
                  </a:outerShdw>
                </a:effectLst>
                <a:latin typeface=" Arial"/>
                <a:cs typeface="Helvetica" panose="020B0604020202020204" pitchFamily="34" charset="0"/>
              </a:rPr>
              <a:t>CoC</a:t>
            </a:r>
            <a:r>
              <a:rPr lang="en-US" sz="2000" b="1" u="sng" spc="-140" dirty="0">
                <a:solidFill>
                  <a:srgbClr val="FFFF00"/>
                </a:solidFill>
                <a:effectLst>
                  <a:outerShdw blurRad="38100" dist="38100" dir="2700000" algn="tl">
                    <a:srgbClr val="000000">
                      <a:alpha val="43137"/>
                    </a:srgbClr>
                  </a:outerShdw>
                </a:effectLst>
                <a:latin typeface=" Arial"/>
                <a:cs typeface="Helvetica" panose="020B0604020202020204" pitchFamily="34" charset="0"/>
              </a:rPr>
              <a:t> </a:t>
            </a:r>
            <a:r>
              <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rPr>
              <a:t>Action)</a:t>
            </a:r>
          </a:p>
          <a:p>
            <a:pPr marL="1905" algn="ctr">
              <a:spcBef>
                <a:spcPts val="265"/>
              </a:spcBef>
            </a:pPr>
            <a:endParaRPr lang="en-US" sz="2000" b="1" u="sng"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166688">
              <a:spcBef>
                <a:spcPts val="0"/>
              </a:spcBef>
              <a:buFont typeface="Wingdings" panose="05000000000000000000" pitchFamily="2" charset="2"/>
              <a:buChar char="Ø"/>
            </a:pPr>
            <a:r>
              <a:rPr lang="en-US"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Withholding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of </a:t>
            </a:r>
            <a:r>
              <a:rPr lang="en-US" sz="1500" b="1" spc="-4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favorable</a:t>
            </a:r>
            <a:r>
              <a:rPr lang="en-US" sz="1500" b="1" spc="-7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actions; or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imposing</a:t>
            </a:r>
            <a:r>
              <a:rPr lang="en-US" sz="1500" b="1" spc="-5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negative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personnel</a:t>
            </a:r>
            <a:r>
              <a:rPr lang="en-US" sz="1500" b="1" spc="-6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dirty="0">
                <a:solidFill>
                  <a:schemeClr val="bg1"/>
                </a:solidFill>
                <a:effectLst>
                  <a:outerShdw blurRad="38100" dist="38100" dir="2700000" algn="tl">
                    <a:srgbClr val="000000">
                      <a:alpha val="43137"/>
                    </a:srgbClr>
                  </a:outerShdw>
                </a:effectLst>
                <a:latin typeface=" Arial"/>
                <a:cs typeface="Helvetica" panose="020B0604020202020204" pitchFamily="34" charset="0"/>
              </a:rPr>
              <a:t>actions </a:t>
            </a:r>
          </a:p>
          <a:p>
            <a:pPr marL="166688">
              <a:spcBef>
                <a:spcPts val="0"/>
              </a:spcBef>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Helvetica" panose="020B0604020202020204" pitchFamily="34" charset="0"/>
            </a:endParaRPr>
          </a:p>
          <a:p>
            <a:pPr marL="166688">
              <a:spcBef>
                <a:spcPts val="0"/>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For making, preparing to make, or being perceived as making or preparing to make a protected communication.</a:t>
            </a:r>
          </a:p>
          <a:p>
            <a:pPr marL="166688">
              <a:spcBef>
                <a:spcPts val="0"/>
              </a:spcBef>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Arial" pitchFamily="34" charset="0"/>
            </a:endParaRPr>
          </a:p>
          <a:p>
            <a:pPr marL="166688">
              <a:spcBef>
                <a:spcPts val="0"/>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Can be reported to the SARC, Command, or DoD IG</a:t>
            </a:r>
          </a:p>
          <a:p>
            <a:pPr marL="166688">
              <a:spcBef>
                <a:spcPts val="0"/>
              </a:spcBef>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Arial" pitchFamily="34" charset="0"/>
            </a:endParaRPr>
          </a:p>
          <a:p>
            <a:pPr marL="166688">
              <a:spcBef>
                <a:spcPts val="0"/>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rPr>
              <a:t> This type of retaliation should be investigated by the Inspector General.</a:t>
            </a:r>
            <a:endParaRPr sz="1500" dirty="0">
              <a:solidFill>
                <a:schemeClr val="bg1"/>
              </a:solidFill>
              <a:effectLst>
                <a:outerShdw blurRad="38100" dist="38100" dir="2700000" algn="tl">
                  <a:srgbClr val="000000">
                    <a:alpha val="43137"/>
                  </a:srgbClr>
                </a:outerShdw>
              </a:effectLst>
              <a:latin typeface=" Arial"/>
            </a:endParaRPr>
          </a:p>
        </p:txBody>
      </p:sp>
      <p:sp>
        <p:nvSpPr>
          <p:cNvPr id="7" name="object 7"/>
          <p:cNvSpPr/>
          <p:nvPr/>
        </p:nvSpPr>
        <p:spPr>
          <a:xfrm>
            <a:off x="4145633" y="877079"/>
            <a:ext cx="3990662" cy="5444030"/>
          </a:xfrm>
          <a:prstGeom prst="rect">
            <a:avLst/>
          </a:prstGeom>
          <a:blipFill>
            <a:blip r:embed="rId4" cstate="print"/>
            <a:stretch>
              <a:fillRect/>
            </a:stretch>
          </a:blipFill>
        </p:spPr>
        <p:txBody>
          <a:bodyPr wrap="square" lIns="0" tIns="0" rIns="91440" bIns="0" rtlCol="0"/>
          <a:lstStyle/>
          <a:p>
            <a:pPr algn="ctr">
              <a:spcBef>
                <a:spcPts val="265"/>
              </a:spcBef>
            </a:pPr>
            <a:endPar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endParaRPr>
          </a:p>
          <a:p>
            <a:pPr algn="ctr">
              <a:spcBef>
                <a:spcPts val="265"/>
              </a:spcBef>
            </a:pPr>
            <a:r>
              <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rPr>
              <a:t>Ostracism</a:t>
            </a:r>
            <a:r>
              <a:rPr lang="en-US" sz="2000" b="1" u="sng" spc="-70" dirty="0">
                <a:solidFill>
                  <a:srgbClr val="FFFF00"/>
                </a:solidFill>
                <a:effectLst>
                  <a:outerShdw blurRad="38100" dist="38100" dir="2700000" algn="tl">
                    <a:srgbClr val="000000">
                      <a:alpha val="43137"/>
                    </a:srgbClr>
                  </a:outerShdw>
                </a:effectLst>
                <a:latin typeface=" Arial"/>
                <a:cs typeface="Helvetica" panose="020B0604020202020204" pitchFamily="34" charset="0"/>
              </a:rPr>
              <a:t> </a:t>
            </a:r>
            <a:r>
              <a:rPr lang="en-US" sz="2000" b="1" u="sng" dirty="0">
                <a:solidFill>
                  <a:srgbClr val="FFFF00"/>
                </a:solidFill>
                <a:effectLst>
                  <a:outerShdw blurRad="38100" dist="38100" dir="2700000" algn="tl">
                    <a:srgbClr val="000000">
                      <a:alpha val="43137"/>
                    </a:srgbClr>
                  </a:outerShdw>
                </a:effectLst>
                <a:latin typeface=" Arial"/>
                <a:cs typeface="Helvetica" panose="020B0604020202020204" pitchFamily="34" charset="0"/>
              </a:rPr>
              <a:t>(Peers)</a:t>
            </a:r>
          </a:p>
          <a:p>
            <a:pPr algn="ctr">
              <a:spcBef>
                <a:spcPts val="265"/>
              </a:spcBef>
            </a:pPr>
            <a:endParaRPr lang="en-US" sz="2000" b="1" u="sng"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225425" indent="-12700">
              <a:buFont typeface="Wingdings" panose="05000000000000000000" pitchFamily="2" charset="2"/>
              <a:buChar char="Ø"/>
            </a:pPr>
            <a:r>
              <a:rPr lang="en-US"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Excluding from social  acceptance,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privilege,</a:t>
            </a:r>
            <a:r>
              <a:rPr lang="en-US" sz="1500" b="1" spc="-12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or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friendship </a:t>
            </a:r>
          </a:p>
          <a:p>
            <a:pPr marL="225425" indent="-12700">
              <a:buFont typeface="Wingdings" panose="05000000000000000000" pitchFamily="2" charset="2"/>
              <a:buChar char="Ø"/>
            </a:pPr>
            <a:endPar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endParaRPr>
          </a:p>
          <a:p>
            <a:pPr marL="225425" indent="-12700">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For making, preparing to make, or being perceived as making or preparing to make a protected communication.</a:t>
            </a:r>
          </a:p>
          <a:p>
            <a:pPr marL="225425" indent="-12700">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Arial" pitchFamily="34" charset="0"/>
            </a:endParaRPr>
          </a:p>
          <a:p>
            <a:pPr marL="225425" indent="-12700">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Can be reported to the SARC, Command, or DoD IG</a:t>
            </a:r>
          </a:p>
          <a:p>
            <a:pPr marL="225425" indent="-12700">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Arial" pitchFamily="34" charset="0"/>
            </a:endParaRPr>
          </a:p>
          <a:p>
            <a:pPr marL="225425" indent="-12700">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rPr>
              <a:t> This type of retaliation should be investigated by the victim’s chain of command.</a:t>
            </a:r>
          </a:p>
          <a:p>
            <a:pPr marL="225425" indent="-12700">
              <a:buFont typeface="Wingdings" panose="05000000000000000000" pitchFamily="2" charset="2"/>
              <a:buChar char="Ø"/>
            </a:pPr>
            <a:endParaRPr lang="en-US" b="1" dirty="0">
              <a:solidFill>
                <a:srgbClr val="FFFFFF"/>
              </a:solidFill>
              <a:effectLst>
                <a:outerShdw blurRad="38100" dist="38100" dir="2700000" algn="tl">
                  <a:srgbClr val="000000">
                    <a:alpha val="43137"/>
                  </a:srgbClr>
                </a:outerShdw>
              </a:effectLst>
              <a:cs typeface="Helvetica" panose="020B0604020202020204" pitchFamily="34" charset="0"/>
            </a:endParaRPr>
          </a:p>
          <a:p>
            <a:pPr marL="212725"/>
            <a:endParaRPr lang="en-US" b="1" dirty="0">
              <a:solidFill>
                <a:prstClr val="black"/>
              </a:solidFill>
              <a:effectLst>
                <a:outerShdw blurRad="38100" dist="38100" dir="2700000" algn="tl">
                  <a:srgbClr val="000000">
                    <a:alpha val="43137"/>
                  </a:srgbClr>
                </a:outerShdw>
              </a:effectLst>
              <a:cs typeface="Helvetica" panose="020B0604020202020204" pitchFamily="34" charset="0"/>
            </a:endParaRPr>
          </a:p>
          <a:p>
            <a:endParaRPr dirty="0">
              <a:solidFill>
                <a:prstClr val="black"/>
              </a:solidFill>
            </a:endParaRPr>
          </a:p>
        </p:txBody>
      </p:sp>
      <p:sp>
        <p:nvSpPr>
          <p:cNvPr id="8" name="object 8"/>
          <p:cNvSpPr/>
          <p:nvPr/>
        </p:nvSpPr>
        <p:spPr>
          <a:xfrm>
            <a:off x="8243573" y="877079"/>
            <a:ext cx="3867562" cy="5437411"/>
          </a:xfrm>
          <a:prstGeom prst="rect">
            <a:avLst/>
          </a:prstGeom>
          <a:blipFill>
            <a:blip r:embed="rId5" cstate="print"/>
            <a:stretch>
              <a:fillRect/>
            </a:stretch>
          </a:blipFill>
        </p:spPr>
        <p:txBody>
          <a:bodyPr wrap="square" lIns="0" tIns="0" rIns="91440" bIns="0" rtlCol="0"/>
          <a:lstStyle/>
          <a:p>
            <a:pPr marL="3175" algn="ctr">
              <a:spcBef>
                <a:spcPts val="265"/>
              </a:spcBef>
            </a:pPr>
            <a:endParaRPr lang="en-US" sz="2000" b="1" u="sng" spc="-5" dirty="0">
              <a:solidFill>
                <a:srgbClr val="FFFF00"/>
              </a:solidFill>
              <a:effectLst>
                <a:outerShdw blurRad="38100" dist="38100" dir="2700000" algn="tl">
                  <a:srgbClr val="000000">
                    <a:alpha val="43137"/>
                  </a:srgbClr>
                </a:outerShdw>
              </a:effectLst>
              <a:latin typeface=" Arial"/>
              <a:cs typeface="Helvetica" panose="020B0604020202020204" pitchFamily="34" charset="0"/>
            </a:endParaRPr>
          </a:p>
          <a:p>
            <a:pPr marL="3175" algn="ctr">
              <a:spcBef>
                <a:spcPts val="265"/>
              </a:spcBef>
            </a:pPr>
            <a:r>
              <a:rPr lang="en-US" sz="2000" b="1" u="sng" spc="-5" dirty="0">
                <a:solidFill>
                  <a:srgbClr val="FFFF00"/>
                </a:solidFill>
                <a:effectLst>
                  <a:outerShdw blurRad="38100" dist="38100" dir="2700000" algn="tl">
                    <a:srgbClr val="000000">
                      <a:alpha val="43137"/>
                    </a:srgbClr>
                  </a:outerShdw>
                </a:effectLst>
                <a:latin typeface=" Arial"/>
                <a:cs typeface="Helvetica" panose="020B0604020202020204" pitchFamily="34" charset="0"/>
              </a:rPr>
              <a:t>Cruelty/ Maltreatment</a:t>
            </a:r>
          </a:p>
          <a:p>
            <a:pPr marL="3175" algn="ctr">
              <a:spcBef>
                <a:spcPts val="265"/>
              </a:spcBef>
            </a:pPr>
            <a:endParaRPr lang="en-US" sz="2000" b="1" u="sng"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344488" marR="284480">
              <a:lnSpc>
                <a:spcPct val="107000"/>
              </a:lnSpc>
              <a:buFont typeface="Wingdings" panose="05000000000000000000" pitchFamily="2" charset="2"/>
              <a:buChar char="Ø"/>
            </a:pPr>
            <a:r>
              <a:rPr lang="en-US"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Cruel / oppressive</a:t>
            </a:r>
            <a:r>
              <a:rPr lang="en-US" sz="1500" b="1" spc="-70"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acts  </a:t>
            </a:r>
            <a:r>
              <a:rPr lang="en-US" sz="1500" b="1" spc="-5" dirty="0">
                <a:solidFill>
                  <a:srgbClr val="FFFFFF"/>
                </a:solidFill>
                <a:effectLst>
                  <a:outerShdw blurRad="38100" dist="38100" dir="2700000" algn="tl">
                    <a:srgbClr val="000000">
                      <a:alpha val="43137"/>
                    </a:srgbClr>
                  </a:outerShdw>
                </a:effectLst>
                <a:latin typeface=" Arial"/>
                <a:cs typeface="Helvetica" panose="020B0604020202020204" pitchFamily="34" charset="0"/>
              </a:rPr>
              <a:t>(Physical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or</a:t>
            </a:r>
            <a:r>
              <a:rPr lang="en-US" sz="1500" b="1" spc="-30"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spc="-10" dirty="0">
                <a:solidFill>
                  <a:srgbClr val="FFFFFF"/>
                </a:solidFill>
                <a:effectLst>
                  <a:outerShdw blurRad="38100" dist="38100" dir="2700000" algn="tl">
                    <a:srgbClr val="000000">
                      <a:alpha val="43137"/>
                    </a:srgbClr>
                  </a:outerShdw>
                </a:effectLst>
                <a:latin typeface=" Arial"/>
                <a:cs typeface="Helvetica" panose="020B0604020202020204" pitchFamily="34" charset="0"/>
              </a:rPr>
              <a:t>Psychological)</a:t>
            </a:r>
            <a:endParaRPr lang="en-US" sz="1500" b="1"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511175">
              <a:spcBef>
                <a:spcPts val="165"/>
              </a:spcBef>
              <a:buFont typeface="Arial" panose="020B0604020202020204" pitchFamily="34" charset="0"/>
              <a:buChar char="•"/>
            </a:pP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By superior (Article</a:t>
            </a:r>
            <a:r>
              <a:rPr lang="en-US" sz="1500" b="1" spc="-120"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a:t>
            </a: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93)</a:t>
            </a:r>
            <a:endParaRPr lang="en-US" sz="1500" b="1"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511175" indent="117475">
              <a:spcBef>
                <a:spcPts val="170"/>
              </a:spcBef>
              <a:buFont typeface="Arial" panose="020B0604020202020204" pitchFamily="34" charset="0"/>
              <a:buChar char="•"/>
            </a:pPr>
            <a:r>
              <a:rPr lang="en-US" sz="1500" b="1" dirty="0">
                <a:solidFill>
                  <a:srgbClr val="FFFFFF"/>
                </a:solidFill>
                <a:effectLst>
                  <a:outerShdw blurRad="38100" dist="38100" dir="2700000" algn="tl">
                    <a:srgbClr val="000000">
                      <a:alpha val="43137"/>
                    </a:srgbClr>
                  </a:outerShdw>
                </a:effectLst>
                <a:latin typeface=" Arial"/>
                <a:cs typeface="Helvetica" panose="020B0604020202020204" pitchFamily="34" charset="0"/>
              </a:rPr>
              <a:t> or peers (AR 600-20)</a:t>
            </a:r>
          </a:p>
          <a:p>
            <a:pPr marL="511175" indent="117475">
              <a:spcBef>
                <a:spcPts val="170"/>
              </a:spcBef>
              <a:buFont typeface="Arial" panose="020B0604020202020204" pitchFamily="34" charset="0"/>
              <a:buChar char="•"/>
            </a:pPr>
            <a:endParaRPr lang="en-US" sz="1500" b="1"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344488">
              <a:spcBef>
                <a:spcPts val="165"/>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Helvetica" panose="020B0604020202020204" pitchFamily="34" charset="0"/>
              </a:rPr>
              <a:t> Inherently criminal activity (</a:t>
            </a:r>
            <a:r>
              <a:rPr lang="en-US" sz="1500" b="1" dirty="0" err="1">
                <a:solidFill>
                  <a:schemeClr val="bg1"/>
                </a:solidFill>
                <a:effectLst>
                  <a:outerShdw blurRad="38100" dist="38100" dir="2700000" algn="tl">
                    <a:srgbClr val="000000">
                      <a:alpha val="43137"/>
                    </a:srgbClr>
                  </a:outerShdw>
                </a:effectLst>
                <a:latin typeface=" Arial"/>
                <a:cs typeface="Helvetica" panose="020B0604020202020204" pitchFamily="34" charset="0"/>
              </a:rPr>
              <a:t>ie</a:t>
            </a:r>
            <a:r>
              <a:rPr lang="en-US" sz="1500" b="1" dirty="0">
                <a:solidFill>
                  <a:schemeClr val="bg1"/>
                </a:solidFill>
                <a:effectLst>
                  <a:outerShdw blurRad="38100" dist="38100" dir="2700000" algn="tl">
                    <a:srgbClr val="000000">
                      <a:alpha val="43137"/>
                    </a:srgbClr>
                  </a:outerShdw>
                </a:effectLst>
                <a:latin typeface=" Arial"/>
                <a:cs typeface="Helvetica" panose="020B0604020202020204" pitchFamily="34" charset="0"/>
              </a:rPr>
              <a:t>, assault, property damage, stalking) will be investigated and addressed by CID.  </a:t>
            </a:r>
          </a:p>
          <a:p>
            <a:pPr marL="344488">
              <a:spcBef>
                <a:spcPts val="165"/>
              </a:spcBef>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Helvetica" panose="020B0604020202020204" pitchFamily="34" charset="0"/>
            </a:endParaRPr>
          </a:p>
          <a:p>
            <a:pPr marL="344488">
              <a:spcBef>
                <a:spcPts val="165"/>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For making, preparing to make, or being perceived as making or preparing to make a protected communication.</a:t>
            </a:r>
          </a:p>
          <a:p>
            <a:pPr marL="344488">
              <a:spcBef>
                <a:spcPts val="165"/>
              </a:spcBef>
              <a:buFont typeface="Wingdings" panose="05000000000000000000" pitchFamily="2" charset="2"/>
              <a:buChar char="Ø"/>
            </a:pPr>
            <a:endParaRPr lang="en-US" sz="1500" b="1" dirty="0">
              <a:solidFill>
                <a:schemeClr val="bg1"/>
              </a:solidFill>
              <a:effectLst>
                <a:outerShdw blurRad="38100" dist="38100" dir="2700000" algn="tl">
                  <a:srgbClr val="000000">
                    <a:alpha val="43137"/>
                  </a:srgbClr>
                </a:outerShdw>
              </a:effectLst>
              <a:latin typeface=" Arial"/>
              <a:cs typeface="Arial" pitchFamily="34" charset="0"/>
            </a:endParaRPr>
          </a:p>
          <a:p>
            <a:pPr marL="344488">
              <a:spcBef>
                <a:spcPts val="165"/>
              </a:spcBef>
              <a:buFont typeface="Wingdings" panose="05000000000000000000" pitchFamily="2" charset="2"/>
              <a:buChar char="Ø"/>
            </a:pPr>
            <a:r>
              <a:rPr lang="en-US" sz="1500" b="1" dirty="0">
                <a:solidFill>
                  <a:schemeClr val="bg1"/>
                </a:solidFill>
                <a:effectLst>
                  <a:outerShdw blurRad="38100" dist="38100" dir="2700000" algn="tl">
                    <a:srgbClr val="000000">
                      <a:alpha val="43137"/>
                    </a:srgbClr>
                  </a:outerShdw>
                </a:effectLst>
                <a:latin typeface=" Arial"/>
                <a:cs typeface="Arial" pitchFamily="34" charset="0"/>
              </a:rPr>
              <a:t> Can be reported to the SARC, Command, or CID</a:t>
            </a:r>
          </a:p>
          <a:p>
            <a:pPr marL="344488">
              <a:spcBef>
                <a:spcPts val="165"/>
              </a:spcBef>
              <a:buFont typeface="Wingdings" panose="05000000000000000000" pitchFamily="2" charset="2"/>
              <a:buChar char="Ø"/>
            </a:pPr>
            <a:endParaRPr lang="en-US" sz="1600" b="1" dirty="0">
              <a:solidFill>
                <a:schemeClr val="bg1"/>
              </a:solidFill>
              <a:effectLst>
                <a:outerShdw blurRad="38100" dist="38100" dir="2700000" algn="tl">
                  <a:srgbClr val="000000">
                    <a:alpha val="43137"/>
                  </a:srgbClr>
                </a:outerShdw>
              </a:effectLst>
              <a:latin typeface=" Arial"/>
              <a:cs typeface="Arial" pitchFamily="34" charset="0"/>
            </a:endParaRPr>
          </a:p>
          <a:p>
            <a:pPr marL="344488">
              <a:spcBef>
                <a:spcPts val="165"/>
              </a:spcBef>
            </a:pPr>
            <a:endParaRPr lang="en-US" b="1"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pPr marL="344488">
              <a:spcBef>
                <a:spcPts val="165"/>
              </a:spcBef>
            </a:pPr>
            <a:endParaRPr lang="en-US" b="1" dirty="0">
              <a:solidFill>
                <a:prstClr val="black"/>
              </a:solidFill>
              <a:effectLst>
                <a:outerShdw blurRad="38100" dist="38100" dir="2700000" algn="tl">
                  <a:srgbClr val="000000">
                    <a:alpha val="43137"/>
                  </a:srgbClr>
                </a:outerShdw>
              </a:effectLst>
              <a:latin typeface=" Arial"/>
              <a:cs typeface="Helvetica" panose="020B0604020202020204" pitchFamily="34" charset="0"/>
            </a:endParaRPr>
          </a:p>
          <a:p>
            <a:endParaRPr dirty="0">
              <a:solidFill>
                <a:prstClr val="black"/>
              </a:solidFill>
            </a:endParaRPr>
          </a:p>
        </p:txBody>
      </p:sp>
      <p:sp>
        <p:nvSpPr>
          <p:cNvPr id="11" name="TextBox 10"/>
          <p:cNvSpPr txBox="1"/>
          <p:nvPr/>
        </p:nvSpPr>
        <p:spPr>
          <a:xfrm>
            <a:off x="4707083" y="6398981"/>
            <a:ext cx="7484918" cy="400110"/>
          </a:xfrm>
          <a:prstGeom prst="rect">
            <a:avLst/>
          </a:prstGeom>
          <a:noFill/>
        </p:spPr>
        <p:txBody>
          <a:bodyPr wrap="square" rtlCol="0">
            <a:spAutoFit/>
          </a:bodyPr>
          <a:lstStyle/>
          <a:p>
            <a:pPr fontAlgn="base">
              <a:spcBef>
                <a:spcPct val="0"/>
              </a:spcBef>
              <a:spcAft>
                <a:spcPct val="0"/>
              </a:spcAft>
            </a:pPr>
            <a:r>
              <a:rPr lang="en-US" sz="1000" dirty="0">
                <a:solidFill>
                  <a:prstClr val="black"/>
                </a:solidFill>
                <a:latin typeface="Arial" charset="0"/>
                <a:cs typeface="Arial" charset="0"/>
              </a:rPr>
              <a:t>References: AR 600-20, DODI 6495.02, Vol 1Army Command Policy and DoD Directive 7050.06 Military Whistleblower Protection</a:t>
            </a:r>
          </a:p>
          <a:p>
            <a:pPr fontAlgn="base">
              <a:spcBef>
                <a:spcPct val="0"/>
              </a:spcBef>
              <a:spcAft>
                <a:spcPct val="0"/>
              </a:spcAft>
            </a:pPr>
            <a:r>
              <a:rPr lang="en-US" sz="1000" dirty="0">
                <a:solidFill>
                  <a:prstClr val="black"/>
                </a:solidFill>
                <a:latin typeface="Arial" charset="0"/>
                <a:cs typeface="Arial" charset="0"/>
              </a:rPr>
              <a:t>  </a:t>
            </a:r>
          </a:p>
        </p:txBody>
      </p:sp>
    </p:spTree>
    <p:extLst>
      <p:ext uri="{BB962C8B-B14F-4D97-AF65-F5344CB8AC3E}">
        <p14:creationId xmlns:p14="http://schemas.microsoft.com/office/powerpoint/2010/main" val="281508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8126" y="1431893"/>
            <a:ext cx="11427159" cy="4586757"/>
          </a:xfrm>
        </p:spPr>
        <p:txBody>
          <a:bodyPr/>
          <a:lstStyle/>
          <a:p>
            <a:r>
              <a:rPr lang="en-US" dirty="0"/>
              <a:t> </a:t>
            </a:r>
            <a:r>
              <a:rPr lang="en-US" dirty="0">
                <a:latin typeface=" Arial"/>
              </a:rPr>
              <a:t>DA Civilians are eligible to make an Unrestricted Report by signing a DD Form 2910 and have the same retaliation reporting capability as any other victim who has signed a DD Form 2910.</a:t>
            </a:r>
          </a:p>
          <a:p>
            <a:endParaRPr lang="en-US" dirty="0">
              <a:latin typeface=" Arial"/>
            </a:endParaRPr>
          </a:p>
          <a:p>
            <a:r>
              <a:rPr lang="en-US" dirty="0">
                <a:latin typeface=" Arial"/>
              </a:rPr>
              <a:t> Retaliation pursuant to a report of sexual harassment through EEO will be addressed by EEO/Labor Management and Employee Relations (LMER).</a:t>
            </a:r>
          </a:p>
          <a:p>
            <a:endParaRPr lang="en-US" dirty="0">
              <a:latin typeface=" Arial"/>
            </a:endParaRPr>
          </a:p>
          <a:p>
            <a:r>
              <a:rPr lang="en-US" dirty="0">
                <a:latin typeface=" Arial"/>
              </a:rPr>
              <a:t> Whistleblower actions will be reported to </a:t>
            </a:r>
            <a:r>
              <a:rPr lang="en-US" dirty="0" err="1">
                <a:latin typeface=" Arial"/>
              </a:rPr>
              <a:t>DoDIG</a:t>
            </a:r>
            <a:r>
              <a:rPr lang="en-US" dirty="0">
                <a:latin typeface=" Arial"/>
              </a:rPr>
              <a:t>/Installation IG.</a:t>
            </a:r>
          </a:p>
          <a:p>
            <a:endParaRPr lang="en-US" dirty="0">
              <a:latin typeface=" Arial"/>
            </a:endParaRPr>
          </a:p>
          <a:p>
            <a:r>
              <a:rPr lang="en-US" dirty="0">
                <a:latin typeface=" Arial"/>
              </a:rPr>
              <a:t> Commanders will seek guidance from SJA/EEO regarding retaliation for Civilians.</a:t>
            </a:r>
          </a:p>
        </p:txBody>
      </p:sp>
      <p:sp>
        <p:nvSpPr>
          <p:cNvPr id="3" name="Title 2"/>
          <p:cNvSpPr>
            <a:spLocks noGrp="1"/>
          </p:cNvSpPr>
          <p:nvPr>
            <p:ph type="title"/>
          </p:nvPr>
        </p:nvSpPr>
        <p:spPr>
          <a:xfrm>
            <a:off x="3784922" y="57150"/>
            <a:ext cx="8407079" cy="895960"/>
          </a:xfrm>
        </p:spPr>
        <p:txBody>
          <a:bodyPr/>
          <a:lstStyle/>
          <a:p>
            <a:r>
              <a:rPr lang="en-US" dirty="0">
                <a:solidFill>
                  <a:schemeClr val="tx1"/>
                </a:solidFill>
                <a:latin typeface=" Arial"/>
              </a:rPr>
              <a:t>Retaliation Reporting  Options Civilians  </a:t>
            </a:r>
            <a:endParaRPr lang="en-US" dirty="0"/>
          </a:p>
        </p:txBody>
      </p:sp>
    </p:spTree>
    <p:extLst>
      <p:ext uri="{BB962C8B-B14F-4D97-AF65-F5344CB8AC3E}">
        <p14:creationId xmlns:p14="http://schemas.microsoft.com/office/powerpoint/2010/main" val="6784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93682" y="750545"/>
            <a:ext cx="8795208" cy="6093976"/>
          </a:xfrm>
          <a:prstGeom prst="rect">
            <a:avLst/>
          </a:prstGeom>
        </p:spPr>
        <p:txBody>
          <a:bodyPr wrap="square">
            <a:spAutoFit/>
          </a:bodyPr>
          <a:lstStyle/>
          <a:p>
            <a:pPr marL="457200" marR="0" lvl="0" indent="-457200" algn="l" defTabSz="914400" rtl="0" eaLnBrk="1" fontAlgn="auto" latinLnBrk="0" hangingPunct="1">
              <a:lnSpc>
                <a:spcPct val="100000"/>
              </a:lnSpc>
              <a:spcBef>
                <a:spcPts val="600"/>
              </a:spcBef>
              <a:spcAft>
                <a:spcPts val="600"/>
              </a:spcAft>
              <a:buClrTx/>
              <a:buSzTx/>
              <a:buFontTx/>
              <a:buAutoNum type="arabicPeriod"/>
              <a:tabLst/>
              <a:defRPr/>
            </a:pPr>
            <a:r>
              <a:rPr kumimoji="0" lang="en-US" sz="2400" b="0" i="0" u="none" strike="noStrike" kern="1200" cap="none" spc="0" normalizeH="0" baseline="0" noProof="0" dirty="0">
                <a:ln>
                  <a:noFill/>
                </a:ln>
                <a:solidFill>
                  <a:prstClr val="black"/>
                </a:solidFill>
                <a:effectLst/>
                <a:uLnTx/>
                <a:uFillTx/>
                <a:latin typeface=" Arial"/>
                <a:ea typeface="+mn-ea"/>
                <a:cs typeface="+mn-cs"/>
              </a:rPr>
              <a:t>What is an </a:t>
            </a:r>
            <a:r>
              <a:rPr kumimoji="0" lang="en-US" sz="2400" b="0" i="1" u="none" strike="noStrike" kern="1200" cap="none" spc="0" normalizeH="0" baseline="0" noProof="0" dirty="0">
                <a:ln>
                  <a:noFill/>
                </a:ln>
                <a:solidFill>
                  <a:srgbClr val="C00000"/>
                </a:solidFill>
                <a:effectLst/>
                <a:uLnTx/>
                <a:uFillTx/>
                <a:latin typeface=" Arial"/>
                <a:ea typeface="+mn-ea"/>
                <a:cs typeface="+mn-cs"/>
              </a:rPr>
              <a:t>adverse </a:t>
            </a:r>
            <a:r>
              <a:rPr kumimoji="0" lang="en-US" sz="2400" b="0" i="1" u="none" strike="noStrike" kern="1200" cap="none" spc="0" normalizeH="0" baseline="0" noProof="0" dirty="0">
                <a:ln>
                  <a:noFill/>
                </a:ln>
                <a:effectLst/>
                <a:uLnTx/>
                <a:uFillTx/>
                <a:latin typeface=" Arial"/>
                <a:ea typeface="+mn-ea"/>
                <a:cs typeface="+mn-cs"/>
              </a:rPr>
              <a:t>Personnel</a:t>
            </a:r>
            <a:r>
              <a:rPr kumimoji="0" lang="en-US" sz="2400" b="0" i="1" u="none" strike="noStrike" kern="1200" cap="none" spc="0" normalizeH="0" noProof="0" dirty="0">
                <a:ln>
                  <a:noFill/>
                </a:ln>
                <a:effectLst/>
                <a:uLnTx/>
                <a:uFillTx/>
                <a:latin typeface=" Arial"/>
                <a:ea typeface="+mn-ea"/>
                <a:cs typeface="+mn-cs"/>
              </a:rPr>
              <a:t> Action (P</a:t>
            </a:r>
            <a:r>
              <a:rPr kumimoji="0" lang="en-US" sz="2400" b="0" i="1" u="none" strike="noStrike" kern="1200" cap="none" spc="0" normalizeH="0" baseline="0" noProof="0" dirty="0">
                <a:ln>
                  <a:noFill/>
                </a:ln>
                <a:effectLst/>
                <a:uLnTx/>
                <a:uFillTx/>
                <a:latin typeface=" Arial"/>
                <a:ea typeface="+mn-ea"/>
                <a:cs typeface="+mn-cs"/>
              </a:rPr>
              <a:t>A) </a:t>
            </a:r>
            <a:r>
              <a:rPr kumimoji="0" lang="en-US" sz="2400" b="0" i="0" u="none" strike="noStrike" kern="1200" cap="none" spc="0" normalizeH="0" baseline="0" noProof="0" dirty="0">
                <a:ln>
                  <a:noFill/>
                </a:ln>
                <a:solidFill>
                  <a:prstClr val="black"/>
                </a:solidFill>
                <a:effectLst/>
                <a:uLnTx/>
                <a:uFillTx/>
                <a:latin typeface=" Arial"/>
                <a:ea typeface="+mn-ea"/>
                <a:cs typeface="+mn-cs"/>
              </a:rPr>
              <a:t>that could be taken or threatened to be taken towards a complainant?</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Counseling that is punitive, supports separation, or adverse evaluation (</a:t>
            </a:r>
            <a:r>
              <a:rPr kumimoji="0" lang="en-US" sz="1600" b="1" i="0" u="none" strike="noStrike" kern="1200" cap="none" spc="0" normalizeH="0" baseline="0" noProof="0" dirty="0">
                <a:ln>
                  <a:noFill/>
                </a:ln>
                <a:solidFill>
                  <a:srgbClr val="FF0000"/>
                </a:solidFill>
                <a:effectLst/>
                <a:uLnTx/>
                <a:uFillTx/>
                <a:latin typeface=" Arial"/>
                <a:ea typeface="+mn-ea"/>
                <a:cs typeface="+mn-cs"/>
              </a:rPr>
              <a:t>addressed as a threat to take an action</a:t>
            </a:r>
            <a:r>
              <a:rPr kumimoji="0" lang="en-US" sz="1600" b="0" i="0" u="none" strike="noStrike" kern="1200" cap="none" spc="0" normalizeH="0" baseline="0" noProof="0" dirty="0">
                <a:ln>
                  <a:noFill/>
                </a:ln>
                <a:solidFill>
                  <a:prstClr val="black"/>
                </a:solidFill>
                <a:effectLst/>
                <a:uLnTx/>
                <a:uFillTx/>
                <a:latin typeface=" Arial"/>
                <a:ea typeface="+mn-ea"/>
                <a:cs typeface="+mn-cs"/>
              </a:rPr>
              <a:t>)</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Letter of reprimand (</a:t>
            </a:r>
            <a:r>
              <a:rPr kumimoji="0" lang="en-US" sz="1600" b="1" i="0" u="none" strike="noStrike" kern="1200" cap="none" spc="0" normalizeH="0" baseline="0" noProof="0" dirty="0">
                <a:ln>
                  <a:noFill/>
                </a:ln>
                <a:solidFill>
                  <a:srgbClr val="FF0000"/>
                </a:solidFill>
                <a:effectLst/>
                <a:uLnTx/>
                <a:uFillTx/>
                <a:latin typeface=" Arial"/>
                <a:ea typeface="+mn-ea"/>
                <a:cs typeface="+mn-cs"/>
              </a:rPr>
              <a:t>in the official file</a:t>
            </a:r>
            <a:r>
              <a:rPr kumimoji="0" lang="en-US" sz="1600" b="0" i="0" u="none" strike="noStrike" kern="1200" cap="none" spc="0" normalizeH="0" baseline="0" noProof="0" dirty="0">
                <a:ln>
                  <a:noFill/>
                </a:ln>
                <a:solidFill>
                  <a:prstClr val="black"/>
                </a:solidFill>
                <a:effectLst/>
                <a:uLnTx/>
                <a:uFillTx/>
                <a:latin typeface=" Arial"/>
                <a:ea typeface="+mn-ea"/>
                <a:cs typeface="+mn-cs"/>
              </a:rPr>
              <a:t>), caution, or censure</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Adverse evaluation report (</a:t>
            </a:r>
            <a:r>
              <a:rPr kumimoji="0" lang="en-US" sz="1600" b="1" i="0" u="none" strike="noStrike" kern="1200" cap="none" spc="0" normalizeH="0" baseline="0" noProof="0" dirty="0">
                <a:ln>
                  <a:noFill/>
                </a:ln>
                <a:solidFill>
                  <a:srgbClr val="FF0000"/>
                </a:solidFill>
                <a:effectLst/>
                <a:uLnTx/>
                <a:uFillTx/>
                <a:latin typeface=" Arial"/>
                <a:ea typeface="+mn-ea"/>
                <a:cs typeface="+mn-cs"/>
              </a:rPr>
              <a:t>unfavorable effect on a Soldier’s career</a:t>
            </a:r>
            <a:r>
              <a:rPr kumimoji="0" lang="en-US" sz="1600" b="0" i="0" u="none" strike="noStrike" kern="1200" cap="none" spc="0" normalizeH="0" baseline="0" noProof="0" dirty="0">
                <a:ln>
                  <a:noFill/>
                </a:ln>
                <a:solidFill>
                  <a:prstClr val="black"/>
                </a:solidFill>
                <a:effectLst/>
                <a:uLnTx/>
                <a:uFillTx/>
                <a:latin typeface=" Arial"/>
                <a:ea typeface="+mn-ea"/>
                <a:cs typeface="+mn-cs"/>
              </a:rPr>
              <a:t>)</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Removal from position, promotion, school, or command list</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Bar to continued service</a:t>
            </a:r>
          </a:p>
          <a:p>
            <a:pPr marL="742746"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Referral for mental health evaluation</a:t>
            </a:r>
          </a:p>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 Arial"/>
                <a:ea typeface="+mn-ea"/>
                <a:cs typeface="+mn-cs"/>
              </a:rPr>
              <a:t>2. What is a </a:t>
            </a:r>
            <a:r>
              <a:rPr kumimoji="0" lang="en-US" sz="2400" b="0" i="1" u="none" strike="noStrike" kern="1200" cap="none" spc="0" normalizeH="0" baseline="0" noProof="0" dirty="0">
                <a:ln>
                  <a:noFill/>
                </a:ln>
                <a:solidFill>
                  <a:srgbClr val="C00000"/>
                </a:solidFill>
                <a:effectLst/>
                <a:uLnTx/>
                <a:uFillTx/>
                <a:latin typeface=" Arial"/>
                <a:ea typeface="+mn-ea"/>
                <a:cs typeface="+mn-cs"/>
              </a:rPr>
              <a:t>favorable </a:t>
            </a:r>
            <a:r>
              <a:rPr kumimoji="0" lang="en-US" sz="2400" b="0" i="1" u="none" strike="noStrike" kern="1200" cap="none" spc="0" normalizeH="0" baseline="0" noProof="0" dirty="0">
                <a:ln>
                  <a:noFill/>
                </a:ln>
                <a:effectLst/>
                <a:uLnTx/>
                <a:uFillTx/>
                <a:latin typeface=" Arial"/>
                <a:ea typeface="+mn-ea"/>
                <a:cs typeface="+mn-cs"/>
              </a:rPr>
              <a:t>PA</a:t>
            </a:r>
            <a:r>
              <a:rPr kumimoji="0" lang="en-US" sz="2400" b="0" i="1" u="none" strike="noStrike" kern="1200" cap="none" spc="0" normalizeH="0" baseline="0" noProof="0" dirty="0">
                <a:ln>
                  <a:noFill/>
                </a:ln>
                <a:solidFill>
                  <a:srgbClr val="C00000"/>
                </a:solidFill>
                <a:effectLst/>
                <a:uLnTx/>
                <a:uFillTx/>
                <a:latin typeface=" Arial"/>
                <a:ea typeface="+mn-ea"/>
                <a:cs typeface="+mn-cs"/>
              </a:rPr>
              <a:t> </a:t>
            </a:r>
            <a:r>
              <a:rPr kumimoji="0" lang="en-US" sz="2400" b="0" i="0" u="none" strike="noStrike" kern="1200" cap="none" spc="0" normalizeH="0" baseline="0" noProof="0" dirty="0">
                <a:ln>
                  <a:noFill/>
                </a:ln>
                <a:solidFill>
                  <a:prstClr val="black"/>
                </a:solidFill>
                <a:effectLst/>
                <a:uLnTx/>
                <a:uFillTx/>
                <a:latin typeface=" Arial"/>
                <a:ea typeface="+mn-ea"/>
                <a:cs typeface="+mn-cs"/>
              </a:rPr>
              <a:t>that could be withheld or threatened to be withheld towards a complainant?</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Evaluation</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Promotion recommendation</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Award </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Training</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Attendance at a school</a:t>
            </a:r>
          </a:p>
          <a:p>
            <a:pPr marL="799896"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 Arial"/>
                <a:ea typeface="+mn-ea"/>
                <a:cs typeface="+mn-cs"/>
              </a:rPr>
              <a:t>Assignment</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 Arial"/>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 Arial"/>
                <a:ea typeface="+mn-ea"/>
                <a:cs typeface="+mn-cs"/>
              </a:rPr>
              <a:t>	       </a:t>
            </a:r>
            <a:r>
              <a:rPr kumimoji="0" lang="en-US" sz="2800" b="1" i="0" u="none" strike="noStrike" kern="1200" cap="none" spc="0" normalizeH="0" baseline="0" noProof="0" dirty="0">
                <a:ln>
                  <a:noFill/>
                </a:ln>
                <a:solidFill>
                  <a:prstClr val="black"/>
                </a:solidFill>
                <a:effectLst/>
                <a:uLnTx/>
                <a:uFillTx/>
                <a:latin typeface=" Arial"/>
                <a:ea typeface="+mn-ea"/>
                <a:cs typeface="+mn-cs"/>
              </a:rPr>
              <a:t>This is not a comprehensive list!!</a:t>
            </a:r>
          </a:p>
          <a:p>
            <a:pPr marL="0" marR="0" lvl="0" indent="0" algn="l" defTabSz="914400" rtl="0" eaLnBrk="1" fontAlgn="auto" latinLnBrk="0" hangingPunct="1">
              <a:lnSpc>
                <a:spcPct val="100000"/>
              </a:lnSpc>
              <a:spcBef>
                <a:spcPts val="600"/>
              </a:spcBef>
              <a:spcAft>
                <a:spcPts val="60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 Arial"/>
              <a:ea typeface="+mn-ea"/>
              <a:cs typeface="+mn-cs"/>
            </a:endParaRPr>
          </a:p>
        </p:txBody>
      </p:sp>
      <p:sp>
        <p:nvSpPr>
          <p:cNvPr id="3" name="Title 2"/>
          <p:cNvSpPr txBox="1">
            <a:spLocks/>
          </p:cNvSpPr>
          <p:nvPr/>
        </p:nvSpPr>
        <p:spPr>
          <a:xfrm>
            <a:off x="6336880" y="68665"/>
            <a:ext cx="5855121" cy="895960"/>
          </a:xfrm>
          <a:prstGeom prst="rect">
            <a:avLst/>
          </a:prstGeom>
        </p:spPr>
        <p:txBody>
          <a:bodyPr/>
          <a:lstStyle>
            <a:lvl1pPr algn="r"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US" dirty="0">
                <a:latin typeface=" Arial"/>
              </a:rPr>
              <a:t>Reprisal</a:t>
            </a:r>
          </a:p>
        </p:txBody>
      </p:sp>
      <p:sp>
        <p:nvSpPr>
          <p:cNvPr id="2" name="TextBox 1"/>
          <p:cNvSpPr txBox="1"/>
          <p:nvPr/>
        </p:nvSpPr>
        <p:spPr>
          <a:xfrm>
            <a:off x="9927283" y="6093443"/>
            <a:ext cx="2826326" cy="430887"/>
          </a:xfrm>
          <a:prstGeom prst="rect">
            <a:avLst/>
          </a:prstGeom>
          <a:noFill/>
        </p:spPr>
        <p:txBody>
          <a:bodyPr wrap="square" rtlCol="0">
            <a:spAutoFit/>
          </a:bodyPr>
          <a:lstStyle/>
          <a:p>
            <a:r>
              <a:rPr lang="en-US" sz="1100" dirty="0">
                <a:latin typeface=" Arial"/>
              </a:rPr>
              <a:t>DoD Directive 7050.06, Military Whistleblower Protection</a:t>
            </a:r>
          </a:p>
        </p:txBody>
      </p:sp>
    </p:spTree>
    <p:extLst>
      <p:ext uri="{BB962C8B-B14F-4D97-AF65-F5344CB8AC3E}">
        <p14:creationId xmlns:p14="http://schemas.microsoft.com/office/powerpoint/2010/main" val="10757978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40266" y="660755"/>
            <a:ext cx="11311467" cy="5995851"/>
          </a:xfrm>
          <a:prstGeom prst="rect">
            <a:avLst/>
          </a:prstGeom>
        </p:spPr>
        <p:txBody>
          <a:bodyPr vert="horz" lIns="91399" tIns="45700" rIns="91399" bIns="45700" rtlCol="0">
            <a:normAutofit/>
          </a:bodyPr>
          <a:lstStyle/>
          <a:p>
            <a:pPr marR="0" lvl="0" algn="l" defTabSz="914400" rtl="0" eaLnBrk="1" fontAlgn="auto" latinLnBrk="0" hangingPunct="1">
              <a:lnSpc>
                <a:spcPct val="100000"/>
              </a:lnSpc>
              <a:spcBef>
                <a:spcPts val="1200"/>
              </a:spcBef>
              <a:spcAft>
                <a:spcPts val="1200"/>
              </a:spcAft>
              <a:buClrTx/>
              <a:buSzTx/>
              <a:tabLst/>
              <a:defRPr/>
            </a:pP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Examples:</a:t>
            </a:r>
          </a:p>
          <a:p>
            <a:pPr marL="685800" marR="0" lvl="0" indent="-685800" algn="l" defTabSz="914400" rtl="0" eaLnBrk="1" fontAlgn="auto" latinLnBrk="0" hangingPunct="1">
              <a:lnSpc>
                <a:spcPct val="100000"/>
              </a:lnSpc>
              <a:spcBef>
                <a:spcPts val="1200"/>
              </a:spcBef>
              <a:spcAft>
                <a:spcPts val="120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Arial" pitchFamily="34" charset="0"/>
                <a:cs typeface="Arial" pitchFamily="34" charset="0"/>
              </a:rPr>
              <a:t>Ostracism:</a:t>
            </a:r>
            <a:r>
              <a:rPr kumimoji="0" lang="en-US" sz="2400" b="1" i="0" u="none" strike="noStrike" kern="1200" cap="none" spc="0" normalizeH="0" noProof="0" dirty="0">
                <a:ln>
                  <a:noFill/>
                </a:ln>
                <a:solidFill>
                  <a:prstClr val="black"/>
                </a:solidFill>
                <a:effectLst/>
                <a:uLnTx/>
                <a:uFillTx/>
                <a:latin typeface="Arial" pitchFamily="34" charset="0"/>
                <a:cs typeface="Arial" pitchFamily="34" charset="0"/>
              </a:rPr>
              <a:t> </a:t>
            </a: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exclusion from social acceptance, activities or interactions with intent to interfere with the due administration of justice</a:t>
            </a:r>
          </a:p>
          <a:p>
            <a:pPr marL="685800" marR="0" lvl="0" indent="-685800" algn="l" defTabSz="914400" rtl="0" eaLnBrk="1" fontAlgn="auto" latinLnBrk="0" hangingPunct="1">
              <a:lnSpc>
                <a:spcPct val="100000"/>
              </a:lnSpc>
              <a:spcBef>
                <a:spcPts val="1200"/>
              </a:spcBef>
              <a:spcAft>
                <a:spcPts val="1200"/>
              </a:spcAft>
              <a:buClrTx/>
              <a:buSzTx/>
              <a:buFont typeface="Wingdings" panose="05000000000000000000" pitchFamily="2" charset="2"/>
              <a:buChar char="Ø"/>
              <a:tabLst/>
              <a:defRPr/>
            </a:pPr>
            <a:r>
              <a:rPr lang="en-US" sz="2400" b="1" dirty="0">
                <a:solidFill>
                  <a:prstClr val="black"/>
                </a:solidFill>
                <a:latin typeface="Arial" pitchFamily="34" charset="0"/>
                <a:cs typeface="Arial" pitchFamily="34" charset="0"/>
              </a:rPr>
              <a:t>Maltreatment: </a:t>
            </a: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blaming; insulting or bullying; assault; physical or psychological force or threat; abusive or unjustified treatment that results in physical or mental harm.</a:t>
            </a:r>
          </a:p>
        </p:txBody>
      </p:sp>
      <p:sp>
        <p:nvSpPr>
          <p:cNvPr id="8" name="Title 1"/>
          <p:cNvSpPr>
            <a:spLocks noGrp="1"/>
          </p:cNvSpPr>
          <p:nvPr>
            <p:ph type="title"/>
          </p:nvPr>
        </p:nvSpPr>
        <p:spPr>
          <a:xfrm>
            <a:off x="4946477" y="-29697"/>
            <a:ext cx="7236192" cy="626998"/>
          </a:xfrm>
        </p:spPr>
        <p:txBody>
          <a:bodyPr>
            <a:normAutofit/>
          </a:bodyPr>
          <a:lstStyle/>
          <a:p>
            <a:pPr algn="r"/>
            <a:r>
              <a:rPr lang="en-US" sz="3200" dirty="0">
                <a:solidFill>
                  <a:schemeClr val="tx1"/>
                </a:solidFill>
                <a:latin typeface="Arial" panose="020B0604020202020204" pitchFamily="34" charset="0"/>
                <a:cs typeface="Arial" panose="020B0604020202020204" pitchFamily="34" charset="0"/>
              </a:rPr>
              <a:t>Ostracism / Maltreatment</a:t>
            </a:r>
            <a:r>
              <a:rPr lang="en-US" sz="3200" b="1" dirty="0">
                <a:solidFill>
                  <a:schemeClr val="tx1"/>
                </a:solidFill>
                <a:latin typeface="Arial" panose="020B0604020202020204" pitchFamily="34" charset="0"/>
                <a:cs typeface="Arial" panose="020B0604020202020204" pitchFamily="34" charset="0"/>
              </a:rPr>
              <a:t> </a:t>
            </a:r>
          </a:p>
        </p:txBody>
      </p:sp>
      <p:pic>
        <p:nvPicPr>
          <p:cNvPr id="3" name="Picture 2"/>
          <p:cNvPicPr>
            <a:picLocks noChangeAspect="1"/>
          </p:cNvPicPr>
          <p:nvPr/>
        </p:nvPicPr>
        <p:blipFill>
          <a:blip r:embed="rId3"/>
          <a:stretch>
            <a:fillRect/>
          </a:stretch>
        </p:blipFill>
        <p:spPr>
          <a:xfrm>
            <a:off x="4509795" y="3922023"/>
            <a:ext cx="3172408" cy="2243211"/>
          </a:xfrm>
          <a:prstGeom prst="rect">
            <a:avLst/>
          </a:prstGeom>
        </p:spPr>
      </p:pic>
      <p:sp>
        <p:nvSpPr>
          <p:cNvPr id="6" name="TextBox 5"/>
          <p:cNvSpPr txBox="1"/>
          <p:nvPr/>
        </p:nvSpPr>
        <p:spPr>
          <a:xfrm>
            <a:off x="9215253" y="6263888"/>
            <a:ext cx="2529444" cy="261610"/>
          </a:xfrm>
          <a:prstGeom prst="rect">
            <a:avLst/>
          </a:prstGeom>
          <a:noFill/>
        </p:spPr>
        <p:txBody>
          <a:bodyPr wrap="square" rtlCol="0">
            <a:spAutoFit/>
          </a:bodyPr>
          <a:lstStyle/>
          <a:p>
            <a:r>
              <a:rPr lang="en-US" sz="1100" dirty="0">
                <a:solidFill>
                  <a:prstClr val="black"/>
                </a:solidFill>
                <a:latin typeface="Arial" charset="0"/>
                <a:cs typeface="Arial" charset="0"/>
              </a:rPr>
              <a:t>AR 600-20, Army Command Policy</a:t>
            </a:r>
            <a:endParaRPr lang="en-US" sz="1100" dirty="0"/>
          </a:p>
        </p:txBody>
      </p:sp>
    </p:spTree>
    <p:extLst>
      <p:ext uri="{BB962C8B-B14F-4D97-AF65-F5344CB8AC3E}">
        <p14:creationId xmlns:p14="http://schemas.microsoft.com/office/powerpoint/2010/main" val="181228532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8075" y="567238"/>
            <a:ext cx="6097016"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that her platoon sergeant sexually assaulted her. The other Soldiers in her company do not believe that the platoon sergeant would ever do something like this.  The Soldiers begin to discuss rumors they have heard about the facts of the case – that SPC Smith was drunk at the unit party and performed oral sex on another Soldier in full view of everyone there.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lvl="0">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Smith’s roommate tells other Soldiers that SPC Smith has a different man in her bed every weekend and enjoys rough sex.  Soldiers post comments on the unit Facebook page expressing their support for the platoon sergeant</a:t>
            </a:r>
            <a:r>
              <a:rPr lang="en-US" dirty="0">
                <a:solidFill>
                  <a:prstClr val="black"/>
                </a:solidFill>
                <a:latin typeface="Arial Narrow" panose="020B0606020202030204" pitchFamily="34" charset="0"/>
              </a:rPr>
              <a:t>. SPC Smith receives several anonymous messages that she should drop her report if she wants the rumors to stop on social media  </a:t>
            </a: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SPC Smith reports to the commander that Soldiers are discussing rumors about her case and are posting favorable comments for the platoon sergeant on Facebook.  She feels she is being retaliated against because she reported a sexual assault.</a:t>
            </a:r>
          </a:p>
        </p:txBody>
      </p:sp>
      <p:sp>
        <p:nvSpPr>
          <p:cNvPr id="6" name="TextBox 5"/>
          <p:cNvSpPr txBox="1"/>
          <p:nvPr/>
        </p:nvSpPr>
        <p:spPr>
          <a:xfrm>
            <a:off x="7274298" y="892960"/>
            <a:ext cx="3211348" cy="1631216"/>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dirty="0">
                <a:ln>
                  <a:noFill/>
                </a:ln>
                <a:solidFill>
                  <a:srgbClr val="006600"/>
                </a:solidFill>
                <a:effectLst/>
                <a:uLnTx/>
                <a:uFillTx/>
                <a:latin typeface=" Arial"/>
                <a:ea typeface="+mn-ea"/>
                <a:cs typeface="+mn-cs"/>
              </a:rPr>
              <a:t> Are there any retaliatory behaviors?</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US" sz="2000" b="1" i="0" u="none" strike="noStrike" kern="1200" cap="none" spc="0" normalizeH="0" baseline="0" noProof="0" dirty="0">
                <a:ln>
                  <a:noFill/>
                </a:ln>
                <a:solidFill>
                  <a:srgbClr val="006600"/>
                </a:solidFill>
                <a:effectLst/>
                <a:uLnTx/>
                <a:uFillTx/>
                <a:latin typeface=" Arial"/>
                <a:ea typeface="+mn-ea"/>
                <a:cs typeface="+mn-cs"/>
              </a:rPr>
              <a:t>What are they?</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endParaRPr kumimoji="0" lang="en-US" sz="2000" b="1" i="0" u="none" strike="noStrike" kern="1200" cap="none" spc="0" normalizeH="0" baseline="0" noProof="0" dirty="0">
              <a:ln>
                <a:noFill/>
              </a:ln>
              <a:solidFill>
                <a:srgbClr val="006600"/>
              </a:solidFill>
              <a:effectLst/>
              <a:uLnTx/>
              <a:uFillTx/>
              <a:latin typeface=" Arial"/>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3983811297"/>
              </p:ext>
            </p:extLst>
          </p:nvPr>
        </p:nvGraphicFramePr>
        <p:xfrm>
          <a:off x="199697" y="5575322"/>
          <a:ext cx="11708523" cy="963504"/>
        </p:xfrm>
        <a:graphic>
          <a:graphicData uri="http://schemas.openxmlformats.org/drawingml/2006/table">
            <a:tbl>
              <a:tblPr firstRow="1" bandRow="1">
                <a:tableStyleId>{5C22544A-7EE6-4342-B048-85BDC9FD1C3A}</a:tableStyleId>
              </a:tblPr>
              <a:tblGrid>
                <a:gridCol w="11708523">
                  <a:extLst>
                    <a:ext uri="{9D8B030D-6E8A-4147-A177-3AD203B41FA5}">
                      <a16:colId xmlns:a16="http://schemas.microsoft.com/office/drawing/2014/main" val="20000"/>
                    </a:ext>
                  </a:extLst>
                </a:gridCol>
              </a:tblGrid>
              <a:tr h="963504">
                <a:tc>
                  <a:txBody>
                    <a:bodyPr/>
                    <a:lstStyle/>
                    <a:p>
                      <a:r>
                        <a:rPr lang="en-US" sz="1400" b="1" i="1" u="sng" dirty="0">
                          <a:solidFill>
                            <a:schemeClr val="tx1"/>
                          </a:solidFill>
                          <a:latin typeface=" Arial"/>
                        </a:rPr>
                        <a:t>Best Course of Action</a:t>
                      </a:r>
                      <a:r>
                        <a:rPr lang="en-US" sz="1400" b="1" dirty="0">
                          <a:solidFill>
                            <a:schemeClr val="tx1"/>
                          </a:solidFill>
                          <a:latin typeface=" Arial"/>
                        </a:rPr>
                        <a:t>: Chain of command takes action on this report.  This type of retaliation could be ostracism and should be investigated by the victim’s chain of command.</a:t>
                      </a:r>
                    </a:p>
                    <a:p>
                      <a:endParaRPr lang="en-US" sz="1400" b="1" dirty="0">
                        <a:solidFill>
                          <a:schemeClr val="tx1"/>
                        </a:solidFill>
                        <a:latin typeface=" Arial"/>
                      </a:endParaRPr>
                    </a:p>
                    <a:p>
                      <a:r>
                        <a:rPr lang="en-US" sz="1400" b="1" i="1" u="sng" dirty="0">
                          <a:solidFill>
                            <a:schemeClr val="tx1"/>
                          </a:solidFill>
                          <a:latin typeface=" Arial"/>
                        </a:rPr>
                        <a:t>Additional Resources</a:t>
                      </a:r>
                      <a:r>
                        <a:rPr lang="en-US" sz="1400" b="1" dirty="0">
                          <a:solidFill>
                            <a:schemeClr val="tx1"/>
                          </a:solidFill>
                          <a:latin typeface=" Arial"/>
                        </a:rPr>
                        <a:t>: SJA for assistance.</a:t>
                      </a:r>
                      <a:endParaRPr lang="en-US" dirty="0"/>
                    </a:p>
                  </a:txBody>
                  <a:tcPr>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3" name="TextBox 2"/>
          <p:cNvSpPr txBox="1"/>
          <p:nvPr/>
        </p:nvSpPr>
        <p:spPr>
          <a:xfrm>
            <a:off x="7072604" y="0"/>
            <a:ext cx="5119396" cy="584775"/>
          </a:xfrm>
          <a:prstGeom prst="rect">
            <a:avLst/>
          </a:prstGeom>
          <a:noFill/>
        </p:spPr>
        <p:txBody>
          <a:bodyPr wrap="square" rtlCol="0">
            <a:spAutoFit/>
          </a:bodyPr>
          <a:lstStyle/>
          <a:p>
            <a:pPr algn="r"/>
            <a:r>
              <a:rPr lang="en-US" sz="3200" b="1" dirty="0">
                <a:latin typeface=" Arial"/>
              </a:rPr>
              <a:t>Retaliation Vignette #1</a:t>
            </a:r>
          </a:p>
        </p:txBody>
      </p:sp>
    </p:spTree>
    <p:extLst>
      <p:ext uri="{BB962C8B-B14F-4D97-AF65-F5344CB8AC3E}">
        <p14:creationId xmlns:p14="http://schemas.microsoft.com/office/powerpoint/2010/main" val="343176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91D447B0CFAB448ED374348A273D12" ma:contentTypeVersion="2" ma:contentTypeDescription="Create a new document." ma:contentTypeScope="" ma:versionID="67352b9a276cea2a06acde6d39353ac4">
  <xsd:schema xmlns:xsd="http://www.w3.org/2001/XMLSchema" xmlns:xs="http://www.w3.org/2001/XMLSchema" xmlns:p="http://schemas.microsoft.com/office/2006/metadata/properties" xmlns:ns2="69349114-321a-4cea-8365-0c011795658f" targetNamespace="http://schemas.microsoft.com/office/2006/metadata/properties" ma:root="true" ma:fieldsID="054cbd489ab649c7435dad6aa669aea0" ns2:_="">
    <xsd:import namespace="69349114-321a-4cea-8365-0c011795658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49114-321a-4cea-8365-0c01179565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AB5373-FE8E-4EA4-8D8C-8986595DD028}"/>
</file>

<file path=customXml/itemProps2.xml><?xml version="1.0" encoding="utf-8"?>
<ds:datastoreItem xmlns:ds="http://schemas.openxmlformats.org/officeDocument/2006/customXml" ds:itemID="{6035B095-A58A-43D0-BF13-C723B307CB32}">
  <ds:schemaRefs>
    <ds:schemaRef ds:uri="http://schemas.microsoft.com/sharepoint/v3/contenttype/forms"/>
  </ds:schemaRefs>
</ds:datastoreItem>
</file>

<file path=customXml/itemProps3.xml><?xml version="1.0" encoding="utf-8"?>
<ds:datastoreItem xmlns:ds="http://schemas.openxmlformats.org/officeDocument/2006/customXml" ds:itemID="{036CD30B-0601-40A9-ADD9-47E43163E1ED}"/>
</file>

<file path=docProps/app.xml><?xml version="1.0" encoding="utf-8"?>
<Properties xmlns="http://schemas.openxmlformats.org/officeDocument/2006/extended-properties" xmlns:vt="http://schemas.openxmlformats.org/officeDocument/2006/docPropsVTypes">
  <TotalTime>2462</TotalTime>
  <Words>5505</Words>
  <Application>Microsoft Office PowerPoint</Application>
  <PresentationFormat>Widescreen</PresentationFormat>
  <Paragraphs>337</Paragraphs>
  <Slides>23</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 Arial</vt:lpstr>
      <vt:lpstr>Arial</vt:lpstr>
      <vt:lpstr>Arial Narrow</vt:lpstr>
      <vt:lpstr>Calibri</vt:lpstr>
      <vt:lpstr>Calibri Light</vt:lpstr>
      <vt:lpstr>Wingdings</vt:lpstr>
      <vt:lpstr>1_Office Theme</vt:lpstr>
      <vt:lpstr>Sexual Assault Prevention and Response Training for Commanders and Leaders</vt:lpstr>
      <vt:lpstr>Agenda</vt:lpstr>
      <vt:lpstr>PowerPoint Presentation</vt:lpstr>
      <vt:lpstr>PowerPoint Presentation</vt:lpstr>
      <vt:lpstr>Retaliatory Behaviors</vt:lpstr>
      <vt:lpstr>Retaliation Reporting  Options Civilians  </vt:lpstr>
      <vt:lpstr>PowerPoint Presentation</vt:lpstr>
      <vt:lpstr>Ostracism / Maltreatment </vt:lpstr>
      <vt:lpstr>PowerPoint Presentation</vt:lpstr>
      <vt:lpstr>PowerPoint Presentation</vt:lpstr>
      <vt:lpstr>PowerPoint Presentation</vt:lpstr>
      <vt:lpstr>Leadership Actions    </vt:lpstr>
      <vt:lpstr>PowerPoint Presentation</vt:lpstr>
      <vt:lpstr>Prevent Retaliation and Encourage Reporting</vt:lpstr>
      <vt:lpstr>Resentment vs Cohesion Vignette #4</vt:lpstr>
      <vt:lpstr>Publicizing Options</vt:lpstr>
      <vt:lpstr>Publicizing Flyers</vt:lpstr>
      <vt:lpstr>Increased Eligibility for Restricted Reporting</vt:lpstr>
      <vt:lpstr>Restricted Reporting Cont. </vt:lpstr>
      <vt:lpstr>Reporting Options for Civilians  </vt:lpstr>
      <vt:lpstr>Commanders actions</vt:lpstr>
      <vt:lpstr>QUESTIONS?</vt:lpstr>
      <vt:lpstr>References</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DoDI 6495.02 and its impact on the SHARP Career Course</dc:title>
  <dc:creator>Hoffman, Jay L</dc:creator>
  <cp:lastModifiedBy>Knight, Richard A CAPT US NDU/AA</cp:lastModifiedBy>
  <cp:revision>142</cp:revision>
  <dcterms:created xsi:type="dcterms:W3CDTF">2021-11-30T19:57:27Z</dcterms:created>
  <dcterms:modified xsi:type="dcterms:W3CDTF">2022-07-28T19:57:22Z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0x0101001D91D447B0CFAB448ED374348A273D12</vt:lpwstr>
  </property>
</Properties>
</file>